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3"/>
  </p:notesMasterIdLst>
  <p:handoutMasterIdLst>
    <p:handoutMasterId r:id="rId34"/>
  </p:handoutMasterIdLst>
  <p:sldIdLst>
    <p:sldId id="445" r:id="rId2"/>
    <p:sldId id="446" r:id="rId3"/>
    <p:sldId id="448" r:id="rId4"/>
    <p:sldId id="578" r:id="rId5"/>
    <p:sldId id="654" r:id="rId6"/>
    <p:sldId id="624" r:id="rId7"/>
    <p:sldId id="583" r:id="rId8"/>
    <p:sldId id="626" r:id="rId9"/>
    <p:sldId id="640" r:id="rId10"/>
    <p:sldId id="627" r:id="rId11"/>
    <p:sldId id="629" r:id="rId12"/>
    <p:sldId id="630" r:id="rId13"/>
    <p:sldId id="631" r:id="rId14"/>
    <p:sldId id="641" r:id="rId15"/>
    <p:sldId id="634" r:id="rId16"/>
    <p:sldId id="633" r:id="rId17"/>
    <p:sldId id="636" r:id="rId18"/>
    <p:sldId id="638" r:id="rId19"/>
    <p:sldId id="637" r:id="rId20"/>
    <p:sldId id="642" r:id="rId21"/>
    <p:sldId id="643" r:id="rId22"/>
    <p:sldId id="651" r:id="rId23"/>
    <p:sldId id="645" r:id="rId24"/>
    <p:sldId id="652" r:id="rId25"/>
    <p:sldId id="646" r:id="rId26"/>
    <p:sldId id="647" r:id="rId27"/>
    <p:sldId id="648" r:id="rId28"/>
    <p:sldId id="649" r:id="rId29"/>
    <p:sldId id="650" r:id="rId30"/>
    <p:sldId id="653" r:id="rId31"/>
    <p:sldId id="458" r:id="rId32"/>
  </p:sldIdLst>
  <p:sldSz cx="6858000" cy="9144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991">
          <p15:clr>
            <a:srgbClr val="A4A3A4"/>
          </p15:clr>
        </p15:guide>
        <p15:guide id="2" orient="horz" pos="124">
          <p15:clr>
            <a:srgbClr val="A4A3A4"/>
          </p15:clr>
        </p15:guide>
        <p15:guide id="3" orient="horz" pos="5446">
          <p15:clr>
            <a:srgbClr val="A4A3A4"/>
          </p15:clr>
        </p15:guide>
        <p15:guide id="4" pos="1993">
          <p15:clr>
            <a:srgbClr val="A4A3A4"/>
          </p15:clr>
        </p15:guide>
        <p15:guide id="5" pos="2">
          <p15:clr>
            <a:srgbClr val="A4A3A4"/>
          </p15:clr>
        </p15:guide>
        <p15:guide id="6" pos="3191">
          <p15:clr>
            <a:srgbClr val="A4A3A4"/>
          </p15:clr>
        </p15:guide>
        <p15:guide id="7" pos="4007">
          <p15:clr>
            <a:srgbClr val="A4A3A4"/>
          </p15:clr>
        </p15:guide>
        <p15:guide id="8" pos="1085">
          <p15:clr>
            <a:srgbClr val="A4A3A4"/>
          </p15:clr>
        </p15:guide>
        <p15:guide id="9" pos="237">
          <p15:clr>
            <a:srgbClr val="A4A3A4"/>
          </p15:clr>
        </p15:guide>
      </p15:sldGuideLst>
    </p:ext>
    <p:ext uri="{2D200454-40CA-4A62-9FC3-DE9A4176ACB9}">
      <p15:notesGuideLst xmlns=""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dro Luis Charney Santos Silva" initials="PLC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600"/>
    <a:srgbClr val="FFC000"/>
    <a:srgbClr val="00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6" autoAdjust="0"/>
    <p:restoredTop sz="98417" autoAdjust="0"/>
  </p:normalViewPr>
  <p:slideViewPr>
    <p:cSldViewPr snapToGrid="0" snapToObjects="1" showGuides="1">
      <p:cViewPr>
        <p:scale>
          <a:sx n="60" d="100"/>
          <a:sy n="60" d="100"/>
        </p:scale>
        <p:origin x="-2790" y="-228"/>
      </p:cViewPr>
      <p:guideLst>
        <p:guide orient="horz" pos="1991"/>
        <p:guide orient="horz" pos="124"/>
        <p:guide orient="horz" pos="5446"/>
        <p:guide pos="1993"/>
        <p:guide pos="2"/>
        <p:guide pos="3191"/>
        <p:guide pos="4007"/>
        <p:guide pos="1085"/>
        <p:guide pos="237"/>
      </p:guideLst>
    </p:cSldViewPr>
  </p:slideViewPr>
  <p:outlineViewPr>
    <p:cViewPr>
      <p:scale>
        <a:sx n="33" d="100"/>
        <a:sy n="33" d="100"/>
      </p:scale>
      <p:origin x="0" y="3355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3270" y="-96"/>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37" tIns="46469" rIns="92937" bIns="46469" rtlCol="0"/>
          <a:lstStyle>
            <a:lvl1pPr algn="l">
              <a:defRPr sz="1200"/>
            </a:lvl1pPr>
          </a:lstStyle>
          <a:p>
            <a:endParaRPr lang="en-GB" dirty="0"/>
          </a:p>
        </p:txBody>
      </p:sp>
      <p:sp>
        <p:nvSpPr>
          <p:cNvPr id="3" name="Date Placeholder 2"/>
          <p:cNvSpPr>
            <a:spLocks noGrp="1"/>
          </p:cNvSpPr>
          <p:nvPr>
            <p:ph type="dt" sz="quarter" idx="1"/>
          </p:nvPr>
        </p:nvSpPr>
        <p:spPr>
          <a:xfrm>
            <a:off x="3956553" y="1"/>
            <a:ext cx="3026833" cy="464185"/>
          </a:xfrm>
          <a:prstGeom prst="rect">
            <a:avLst/>
          </a:prstGeom>
        </p:spPr>
        <p:txBody>
          <a:bodyPr vert="horz" lIns="92937" tIns="46469" rIns="92937" bIns="46469" rtlCol="0"/>
          <a:lstStyle>
            <a:lvl1pPr algn="r">
              <a:defRPr sz="1200"/>
            </a:lvl1pPr>
          </a:lstStyle>
          <a:p>
            <a:fld id="{75A85089-C692-4DEA-AC49-04CF34D4FE14}" type="datetimeFigureOut">
              <a:rPr lang="en-GB" smtClean="0"/>
              <a:pPr/>
              <a:t>12/07/2016</a:t>
            </a:fld>
            <a:endParaRPr lang="en-GB"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37" tIns="46469" rIns="92937" bIns="4646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56553" y="8817904"/>
            <a:ext cx="3026833" cy="464185"/>
          </a:xfrm>
          <a:prstGeom prst="rect">
            <a:avLst/>
          </a:prstGeom>
        </p:spPr>
        <p:txBody>
          <a:bodyPr vert="horz" lIns="92937" tIns="46469" rIns="92937" bIns="46469" rtlCol="0" anchor="b"/>
          <a:lstStyle>
            <a:lvl1pPr algn="r">
              <a:defRPr sz="1200"/>
            </a:lvl1pPr>
          </a:lstStyle>
          <a:p>
            <a:fld id="{D3A5C721-4BB5-4DB6-AD65-4BA2A62B05B6}" type="slidenum">
              <a:rPr lang="en-GB" smtClean="0"/>
              <a:pPr/>
              <a:t>‹nº›</a:t>
            </a:fld>
            <a:endParaRPr lang="en-GB" dirty="0"/>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37" tIns="46469" rIns="92937" bIns="46469" rtlCol="0"/>
          <a:lstStyle>
            <a:lvl1pPr algn="l">
              <a:defRPr sz="1200"/>
            </a:lvl1pPr>
          </a:lstStyle>
          <a:p>
            <a:endParaRPr lang="en-GB" dirty="0"/>
          </a:p>
        </p:txBody>
      </p:sp>
      <p:sp>
        <p:nvSpPr>
          <p:cNvPr id="3" name="Date Placeholder 2"/>
          <p:cNvSpPr>
            <a:spLocks noGrp="1"/>
          </p:cNvSpPr>
          <p:nvPr>
            <p:ph type="dt" idx="1"/>
          </p:nvPr>
        </p:nvSpPr>
        <p:spPr>
          <a:xfrm>
            <a:off x="3956553" y="1"/>
            <a:ext cx="3026833" cy="464185"/>
          </a:xfrm>
          <a:prstGeom prst="rect">
            <a:avLst/>
          </a:prstGeom>
        </p:spPr>
        <p:txBody>
          <a:bodyPr vert="horz" lIns="92937" tIns="46469" rIns="92937" bIns="46469" rtlCol="0"/>
          <a:lstStyle>
            <a:lvl1pPr algn="r">
              <a:defRPr sz="1200"/>
            </a:lvl1pPr>
          </a:lstStyle>
          <a:p>
            <a:fld id="{8045EBA9-A28D-4849-BFEA-AA04F6A21B63}" type="datetimeFigureOut">
              <a:rPr lang="en-GB" smtClean="0"/>
              <a:pPr/>
              <a:t>12/07/2016</a:t>
            </a:fld>
            <a:endParaRPr lang="en-GB" dirty="0"/>
          </a:p>
        </p:txBody>
      </p:sp>
      <p:sp>
        <p:nvSpPr>
          <p:cNvPr id="4" name="Slide Image Placeholder 3"/>
          <p:cNvSpPr>
            <a:spLocks noGrp="1" noRot="1" noChangeAspect="1"/>
          </p:cNvSpPr>
          <p:nvPr>
            <p:ph type="sldImg" idx="2"/>
          </p:nvPr>
        </p:nvSpPr>
        <p:spPr>
          <a:xfrm>
            <a:off x="2187575" y="695325"/>
            <a:ext cx="2609850" cy="3481388"/>
          </a:xfrm>
          <a:prstGeom prst="rect">
            <a:avLst/>
          </a:prstGeom>
          <a:noFill/>
          <a:ln w="12700">
            <a:solidFill>
              <a:prstClr val="black"/>
            </a:solidFill>
          </a:ln>
        </p:spPr>
        <p:txBody>
          <a:bodyPr vert="horz" lIns="92937" tIns="46469" rIns="92937" bIns="46469" rtlCol="0" anchor="ctr"/>
          <a:lstStyle/>
          <a:p>
            <a:endParaRPr lang="en-GB" dirty="0"/>
          </a:p>
        </p:txBody>
      </p:sp>
      <p:sp>
        <p:nvSpPr>
          <p:cNvPr id="5" name="Notes Placeholder 4"/>
          <p:cNvSpPr>
            <a:spLocks noGrp="1"/>
          </p:cNvSpPr>
          <p:nvPr>
            <p:ph type="body" sz="quarter" idx="3"/>
          </p:nvPr>
        </p:nvSpPr>
        <p:spPr>
          <a:xfrm>
            <a:off x="698501" y="4409758"/>
            <a:ext cx="5588000" cy="4177665"/>
          </a:xfrm>
          <a:prstGeom prst="rect">
            <a:avLst/>
          </a:prstGeom>
        </p:spPr>
        <p:txBody>
          <a:bodyPr vert="horz" lIns="92937" tIns="46469" rIns="92937" bIns="464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17904"/>
            <a:ext cx="3026833" cy="464185"/>
          </a:xfrm>
          <a:prstGeom prst="rect">
            <a:avLst/>
          </a:prstGeom>
        </p:spPr>
        <p:txBody>
          <a:bodyPr vert="horz" lIns="92937" tIns="46469" rIns="92937" bIns="4646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56553" y="8817904"/>
            <a:ext cx="3026833" cy="464185"/>
          </a:xfrm>
          <a:prstGeom prst="rect">
            <a:avLst/>
          </a:prstGeom>
        </p:spPr>
        <p:txBody>
          <a:bodyPr vert="horz" lIns="92937" tIns="46469" rIns="92937" bIns="46469" rtlCol="0" anchor="b"/>
          <a:lstStyle>
            <a:lvl1pPr algn="r">
              <a:defRPr sz="1200"/>
            </a:lvl1pPr>
          </a:lstStyle>
          <a:p>
            <a:fld id="{5B43D19E-BFDB-4C92-8EDD-32EDDA8F41DF}" type="slidenum">
              <a:rPr lang="en-GB" smtClean="0"/>
              <a:pPr/>
              <a:t>‹nº›</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16</a:t>
            </a:fld>
            <a:endParaRPr lang="en-GB" dirty="0"/>
          </a:p>
        </p:txBody>
      </p:sp>
    </p:spTree>
    <p:extLst>
      <p:ext uri="{BB962C8B-B14F-4D97-AF65-F5344CB8AC3E}">
        <p14:creationId xmlns:p14="http://schemas.microsoft.com/office/powerpoint/2010/main" val="10983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29</a:t>
            </a:fld>
            <a:endParaRPr lang="en-GB" dirty="0"/>
          </a:p>
        </p:txBody>
      </p:sp>
    </p:spTree>
    <p:extLst>
      <p:ext uri="{BB962C8B-B14F-4D97-AF65-F5344CB8AC3E}">
        <p14:creationId xmlns:p14="http://schemas.microsoft.com/office/powerpoint/2010/main" val="696597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74" y="0"/>
            <a:ext cx="6854825" cy="9144000"/>
          </a:xfrm>
          <a:prstGeom prst="rect">
            <a:avLst/>
          </a:prstGeom>
        </p:spPr>
      </p:pic>
      <p:grpSp>
        <p:nvGrpSpPr>
          <p:cNvPr id="20" name="Group 19"/>
          <p:cNvGrpSpPr/>
          <p:nvPr userDrawn="1"/>
        </p:nvGrpSpPr>
        <p:grpSpPr>
          <a:xfrm>
            <a:off x="364475" y="496972"/>
            <a:ext cx="1625555" cy="1282411"/>
            <a:chOff x="7150459" y="343051"/>
            <a:chExt cx="1625555" cy="1282411"/>
          </a:xfrm>
        </p:grpSpPr>
        <p:pic>
          <p:nvPicPr>
            <p:cNvPr id="21" name="Picture 6" descr="C:\Users\marcos.mazzei\Desktop\Selo_menor_2cm_sem_fio_preto_tmbranco.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rcRect/>
            <a:stretch/>
          </p:blipFill>
          <p:spPr bwMode="auto">
            <a:xfrm>
              <a:off x="8597900" y="343051"/>
              <a:ext cx="178114" cy="12824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2" name="Picture 6" descr="C:\Users\marcos.mazzei\Desktop\Selo_menor_2cm_sem_fio_preto_tmbranco.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150459" y="343051"/>
              <a:ext cx="1447441" cy="1282411"/>
            </a:xfrm>
            <a:prstGeom prst="rect">
              <a:avLst/>
            </a:prstGeom>
            <a:ln>
              <a:noFill/>
            </a:ln>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662516"/>
          </a:xfrm>
        </p:spPr>
        <p:txBody>
          <a:bodyPr/>
          <a:lstStyle>
            <a:lvl1pPr>
              <a:defRPr>
                <a:latin typeface="EYInterstate Light" panose="02000506000000020004" pitchFamily="2"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42900" y="1200150"/>
            <a:ext cx="6172200" cy="6964650"/>
          </a:xfrm>
        </p:spPr>
        <p:txBody>
          <a:bodyPr/>
          <a:lstStyle>
            <a:lvl1pPr>
              <a:defRPr>
                <a:latin typeface="EYInterstate Light" panose="02000506000000020004" pitchFamily="2" charset="0"/>
              </a:defRPr>
            </a:lvl1pPr>
            <a:lvl2pPr>
              <a:defRPr>
                <a:latin typeface="EYInterstate Light" panose="02000506000000020004" pitchFamily="2" charset="0"/>
              </a:defRPr>
            </a:lvl2pPr>
            <a:lvl3pPr>
              <a:defRPr>
                <a:latin typeface="EYInterstate Light" panose="02000506000000020004" pitchFamily="2" charset="0"/>
              </a:defRPr>
            </a:lvl3pPr>
            <a:lvl4pPr>
              <a:defRPr>
                <a:latin typeface="EYInterstate Light" panose="02000506000000020004" pitchFamily="2" charset="0"/>
              </a:defRPr>
            </a:lvl4pPr>
            <a:lvl5pPr>
              <a:defRPr>
                <a:latin typeface="EYInterstate Light" panose="02000506000000020004"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342900" y="877632"/>
            <a:ext cx="61722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342900" y="8430699"/>
            <a:ext cx="61722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662516"/>
          </a:xfrm>
        </p:spPr>
        <p:txBody>
          <a:bodyPr/>
          <a:lstStyle>
            <a:lvl1pPr>
              <a:defRPr>
                <a:latin typeface="EYInterstate Light" panose="02000506000000020004" pitchFamily="2"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42900" y="1200150"/>
            <a:ext cx="6172200" cy="6964650"/>
          </a:xfrm>
        </p:spPr>
        <p:txBody>
          <a:bodyPr/>
          <a:lstStyle>
            <a:lvl1pPr>
              <a:defRPr>
                <a:latin typeface="EYInterstate Light" panose="02000506000000020004" pitchFamily="2" charset="0"/>
              </a:defRPr>
            </a:lvl1pPr>
            <a:lvl2pPr>
              <a:defRPr>
                <a:latin typeface="EYInterstate Light" panose="02000506000000020004" pitchFamily="2" charset="0"/>
              </a:defRPr>
            </a:lvl2pPr>
            <a:lvl3pPr>
              <a:defRPr>
                <a:latin typeface="EYInterstate Light" panose="02000506000000020004" pitchFamily="2" charset="0"/>
              </a:defRPr>
            </a:lvl3pPr>
            <a:lvl4pPr>
              <a:defRPr>
                <a:latin typeface="EYInterstate Light" panose="02000506000000020004" pitchFamily="2" charset="0"/>
              </a:defRPr>
            </a:lvl4pPr>
            <a:lvl5pPr>
              <a:defRPr>
                <a:latin typeface="EYInterstate Light" panose="02000506000000020004"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342900" y="877632"/>
            <a:ext cx="61722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Line 11"/>
          <p:cNvSpPr>
            <a:spLocks noChangeShapeType="1"/>
          </p:cNvSpPr>
          <p:nvPr userDrawn="1"/>
        </p:nvSpPr>
        <p:spPr bwMode="auto">
          <a:xfrm>
            <a:off x="342900" y="8430699"/>
            <a:ext cx="61722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066427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pSp>
        <p:nvGrpSpPr>
          <p:cNvPr id="9" name="Group 8"/>
          <p:cNvGrpSpPr/>
          <p:nvPr/>
        </p:nvGrpSpPr>
        <p:grpSpPr bwMode="gray">
          <a:xfrm>
            <a:off x="6153347" y="8654771"/>
            <a:ext cx="366315" cy="204787"/>
            <a:chOff x="8348663" y="6450013"/>
            <a:chExt cx="338137" cy="204787"/>
          </a:xfrm>
          <a:solidFill>
            <a:srgbClr val="808080"/>
          </a:solidFill>
        </p:grpSpPr>
        <p:sp>
          <p:nvSpPr>
            <p:cNvPr id="12"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EYInterstate Light" panose="02000506000000020004" pitchFamily="2" charset="0"/>
              </a:endParaRPr>
            </a:p>
          </p:txBody>
        </p:sp>
        <p:sp>
          <p:nvSpPr>
            <p:cNvPr id="13"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EYInterstate Light" panose="02000506000000020004" pitchFamily="2" charset="0"/>
              </a:endParaRPr>
            </a:p>
          </p:txBody>
        </p:sp>
      </p:grpSp>
      <p:sp>
        <p:nvSpPr>
          <p:cNvPr id="2" name="Title Placeholder 1"/>
          <p:cNvSpPr>
            <a:spLocks noGrp="1"/>
          </p:cNvSpPr>
          <p:nvPr>
            <p:ph type="title"/>
          </p:nvPr>
        </p:nvSpPr>
        <p:spPr>
          <a:xfrm>
            <a:off x="342900" y="366184"/>
            <a:ext cx="6172200" cy="491066"/>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342900" y="1128713"/>
            <a:ext cx="6172200" cy="7036087"/>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p:nvSpPr>
        <p:spPr>
          <a:xfrm>
            <a:off x="342900" y="8628637"/>
            <a:ext cx="742950" cy="264000"/>
          </a:xfrm>
          <a:prstGeom prst="rect">
            <a:avLst/>
          </a:prstGeom>
          <a:noFill/>
        </p:spPr>
        <p:txBody>
          <a:bodyPr wrap="square" lIns="0" tIns="0" rIns="0" bIns="0" rtlCol="0">
            <a:noAutofit/>
          </a:bodyPr>
          <a:lstStyle/>
          <a:p>
            <a:r>
              <a:rPr lang="en-GB" sz="1000" dirty="0" smtClean="0">
                <a:solidFill>
                  <a:schemeClr val="bg1"/>
                </a:solidFill>
                <a:latin typeface="EYInterstate Light" panose="02000506000000020004" pitchFamily="2" charset="0"/>
              </a:rPr>
              <a:t>Página </a:t>
            </a:r>
            <a:fld id="{9AE4D82F-B047-469B-AC52-A46321747EAF}" type="slidenum">
              <a:rPr lang="en-GB" sz="1000" smtClean="0">
                <a:solidFill>
                  <a:schemeClr val="bg1"/>
                </a:solidFill>
                <a:latin typeface="EYInterstate Light" panose="02000506000000020004" pitchFamily="2" charset="0"/>
              </a:rPr>
              <a:pPr/>
              <a:t>‹nº›</a:t>
            </a:fld>
            <a:endParaRPr lang="en-GB" sz="1000" dirty="0">
              <a:solidFill>
                <a:schemeClr val="bg1"/>
              </a:solidFill>
              <a:latin typeface="EYInterstate Light" panose="02000506000000020004" pitchFamily="2" charset="0"/>
            </a:endParaRPr>
          </a:p>
        </p:txBody>
      </p:sp>
      <p:sp>
        <p:nvSpPr>
          <p:cNvPr id="8" name="TextBox 7"/>
          <p:cNvSpPr txBox="1"/>
          <p:nvPr userDrawn="1"/>
        </p:nvSpPr>
        <p:spPr>
          <a:xfrm>
            <a:off x="1257218" y="8604558"/>
            <a:ext cx="4343565" cy="167738"/>
          </a:xfrm>
          <a:prstGeom prst="rect">
            <a:avLst/>
          </a:prstGeom>
          <a:noFill/>
        </p:spPr>
        <p:txBody>
          <a:bodyPr wrap="square" lIns="0" tIns="36576" rIns="0" bIns="0" rtlCol="0">
            <a:spAutoFit/>
          </a:bodyPr>
          <a:lstStyle/>
          <a:p>
            <a:pPr marL="177800" algn="ctr">
              <a:lnSpc>
                <a:spcPct val="85000"/>
              </a:lnSpc>
              <a:spcBef>
                <a:spcPts val="600"/>
              </a:spcBef>
              <a:buClr>
                <a:schemeClr val="accent2"/>
              </a:buClr>
              <a:buSzPct val="70000"/>
            </a:pPr>
            <a:r>
              <a:rPr lang="pt-BR" sz="1000" kern="1200" dirty="0" smtClean="0">
                <a:solidFill>
                  <a:schemeClr val="bg1"/>
                </a:solidFill>
                <a:latin typeface="EYInterstate Light" panose="02000506000000020004" pitchFamily="2" charset="0"/>
                <a:ea typeface="+mn-ea"/>
                <a:cs typeface="+mn-cs"/>
              </a:rPr>
              <a:t>Manual de usabilidade das ferramentas de gestão de indicadores</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722" r:id="rId3"/>
  </p:sldLayoutIdLs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em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61434" y="3309375"/>
            <a:ext cx="3597092" cy="2699703"/>
            <a:chOff x="3314343" y="3345777"/>
            <a:chExt cx="3597092" cy="2699703"/>
          </a:xfrm>
        </p:grpSpPr>
        <p:sp>
          <p:nvSpPr>
            <p:cNvPr id="5" name="Freeform 5"/>
            <p:cNvSpPr>
              <a:spLocks/>
            </p:cNvSpPr>
            <p:nvPr/>
          </p:nvSpPr>
          <p:spPr bwMode="gray">
            <a:xfrm rot="10800000">
              <a:off x="3382007" y="3345777"/>
              <a:ext cx="3529428" cy="269970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rgbClr val="FFE600"/>
            </a:solidFill>
            <a:ln w="9525">
              <a:noFill/>
              <a:round/>
              <a:headEnd/>
              <a:tailEnd/>
            </a:ln>
          </p:spPr>
          <p:txBody>
            <a:bodyPr vert="horz" wrap="square" lIns="251961" tIns="179972" rIns="251961" bIns="179972" numCol="1" anchor="t" anchorCtr="0" compatLnSpc="1">
              <a:prstTxWarp prst="textNoShape">
                <a:avLst/>
              </a:prstTxWarp>
            </a:bodyPr>
            <a:lstStyle/>
            <a:p>
              <a:pPr lvl="0">
                <a:defRPr/>
              </a:pPr>
              <a:endParaRPr lang="pt-BR" sz="2400" b="1" kern="0" dirty="0">
                <a:latin typeface="+mj-lt"/>
              </a:endParaRPr>
            </a:p>
          </p:txBody>
        </p:sp>
        <p:sp>
          <p:nvSpPr>
            <p:cNvPr id="2" name="TextBox 1"/>
            <p:cNvSpPr txBox="1"/>
            <p:nvPr/>
          </p:nvSpPr>
          <p:spPr>
            <a:xfrm>
              <a:off x="3314343" y="4255873"/>
              <a:ext cx="3529935" cy="1508875"/>
            </a:xfrm>
            <a:prstGeom prst="rect">
              <a:avLst/>
            </a:prstGeom>
            <a:noFill/>
          </p:spPr>
          <p:txBody>
            <a:bodyPr wrap="square" lIns="0" tIns="36576" rIns="0" bIns="0" rtlCol="0">
              <a:spAutoFit/>
            </a:bodyPr>
            <a:lstStyle/>
            <a:p>
              <a:pPr marL="177800">
                <a:lnSpc>
                  <a:spcPct val="85000"/>
                </a:lnSpc>
                <a:spcBef>
                  <a:spcPts val="600"/>
                </a:spcBef>
                <a:spcAft>
                  <a:spcPts val="600"/>
                </a:spcAft>
                <a:buClr>
                  <a:schemeClr val="accent2"/>
                </a:buClr>
                <a:buSzPct val="70000"/>
              </a:pPr>
              <a:r>
                <a:rPr lang="pt-BR" sz="1700" b="1" dirty="0" smtClean="0">
                  <a:latin typeface="+mj-lt"/>
                </a:rPr>
                <a:t>Gestão de indicadores</a:t>
              </a:r>
              <a:endParaRPr lang="pt-BR" sz="1700" b="1" dirty="0">
                <a:latin typeface="+mj-lt"/>
              </a:endParaRPr>
            </a:p>
            <a:p>
              <a:pPr marL="177800">
                <a:lnSpc>
                  <a:spcPct val="85000"/>
                </a:lnSpc>
                <a:spcBef>
                  <a:spcPts val="600"/>
                </a:spcBef>
                <a:buClr>
                  <a:schemeClr val="accent2"/>
                </a:buClr>
                <a:buSzPct val="70000"/>
              </a:pPr>
              <a:r>
                <a:rPr lang="pt-BR" sz="1500" b="1" dirty="0" smtClean="0">
                  <a:latin typeface="+mj-lt"/>
                </a:rPr>
                <a:t>Manual de usabilidade das ferramentas de gestão de indicadores </a:t>
              </a:r>
            </a:p>
            <a:p>
              <a:pPr marL="177800">
                <a:lnSpc>
                  <a:spcPct val="85000"/>
                </a:lnSpc>
                <a:spcBef>
                  <a:spcPts val="600"/>
                </a:spcBef>
                <a:buClr>
                  <a:schemeClr val="accent2"/>
                </a:buClr>
                <a:buSzPct val="70000"/>
              </a:pPr>
              <a:endParaRPr lang="pt-BR" sz="1500" b="1" dirty="0">
                <a:latin typeface="+mj-lt"/>
              </a:endParaRPr>
            </a:p>
            <a:p>
              <a:pPr marL="177800">
                <a:lnSpc>
                  <a:spcPct val="85000"/>
                </a:lnSpc>
                <a:spcBef>
                  <a:spcPts val="600"/>
                </a:spcBef>
                <a:buClr>
                  <a:schemeClr val="accent2"/>
                </a:buClr>
                <a:buSzPct val="70000"/>
              </a:pPr>
              <a:r>
                <a:rPr lang="pt-BR" sz="1200" dirty="0" smtClean="0">
                  <a:latin typeface="+mj-lt"/>
                </a:rPr>
                <a:t>Secretaria da Administração do Estado da Bahia</a:t>
              </a:r>
            </a:p>
          </p:txBody>
        </p:sp>
      </p:grpSp>
      <p:grpSp>
        <p:nvGrpSpPr>
          <p:cNvPr id="12" name="Group 11"/>
          <p:cNvGrpSpPr/>
          <p:nvPr/>
        </p:nvGrpSpPr>
        <p:grpSpPr>
          <a:xfrm>
            <a:off x="5367898" y="7246871"/>
            <a:ext cx="1156366" cy="1351913"/>
            <a:chOff x="228600" y="7614726"/>
            <a:chExt cx="1156366" cy="1247920"/>
          </a:xfrm>
        </p:grpSpPr>
        <p:pic>
          <p:nvPicPr>
            <p:cNvPr id="13" name="Picture 12"/>
            <p:cNvPicPr/>
            <p:nvPr/>
          </p:nvPicPr>
          <p:blipFill rotWithShape="1">
            <a:blip r:embed="rId2" cstate="email">
              <a:extLst>
                <a:ext uri="{28A0092B-C50C-407E-A947-70E740481C1C}">
                  <a14:useLocalDpi xmlns:a14="http://schemas.microsoft.com/office/drawing/2010/main"/>
                </a:ext>
              </a:extLst>
            </a:blip>
            <a:srcRect l="25845" r="13986"/>
            <a:stretch/>
          </p:blipFill>
          <p:spPr>
            <a:xfrm>
              <a:off x="228600" y="7614726"/>
              <a:ext cx="990600" cy="614845"/>
            </a:xfrm>
            <a:prstGeom prst="rect">
              <a:avLst/>
            </a:prstGeom>
          </p:spPr>
        </p:pic>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8107094"/>
              <a:ext cx="1080166" cy="75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49814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preferRelativeResize="0">
            <a:picLocks/>
          </p:cNvPicPr>
          <p:nvPr/>
        </p:nvPicPr>
        <p:blipFill>
          <a:blip r:embed="rId2" cstate="email">
            <a:extLst>
              <a:ext uri="{28A0092B-C50C-407E-A947-70E740481C1C}">
                <a14:useLocalDpi xmlns:a14="http://schemas.microsoft.com/office/drawing/2010/main"/>
              </a:ext>
            </a:extLst>
          </a:blip>
          <a:stretch>
            <a:fillRect/>
          </a:stretch>
        </p:blipFill>
        <p:spPr>
          <a:xfrm>
            <a:off x="0" y="2312033"/>
            <a:ext cx="6840000" cy="4608000"/>
          </a:xfrm>
          <a:prstGeom prst="rect">
            <a:avLst/>
          </a:prstGeom>
        </p:spPr>
      </p:pic>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smtClean="0">
                <a:solidFill>
                  <a:schemeClr val="tx1"/>
                </a:solidFill>
              </a:rPr>
              <a:t>2.3. Introdução (Cont.)</a:t>
            </a:r>
            <a:endParaRPr lang="pt-BR" sz="1400" b="1" kern="0" dirty="0">
              <a:solidFill>
                <a:schemeClr val="tx1"/>
              </a:solidFill>
            </a:endParaRPr>
          </a:p>
          <a:p>
            <a:pPr marL="0" indent="0" algn="just">
              <a:buNone/>
            </a:pPr>
            <a:endParaRPr lang="pt-BR" sz="1100" dirty="0">
              <a:solidFill>
                <a:schemeClr val="tx1"/>
              </a:solidFill>
              <a:cs typeface="Times New Roman" pitchFamily="18" charset="0"/>
            </a:endParaRPr>
          </a:p>
          <a:p>
            <a:pPr marL="0" indent="0" algn="just" eaLnBrk="0" fontAlgn="base" hangingPunct="0">
              <a:spcBef>
                <a:spcPct val="30000"/>
              </a:spcBef>
              <a:spcAft>
                <a:spcPct val="0"/>
              </a:spcAft>
              <a:buClr>
                <a:srgbClr val="FFD200"/>
              </a:buClr>
              <a:buSzTx/>
              <a:buNone/>
            </a:pPr>
            <a:r>
              <a:rPr lang="pt-BR" sz="1100" kern="0" dirty="0">
                <a:solidFill>
                  <a:schemeClr val="tx1"/>
                </a:solidFill>
              </a:rPr>
              <a:t>Na etapa </a:t>
            </a:r>
            <a:r>
              <a:rPr lang="pt-BR" sz="1100" kern="0" dirty="0" smtClean="0">
                <a:solidFill>
                  <a:schemeClr val="tx1"/>
                </a:solidFill>
              </a:rPr>
              <a:t>“Introdução” </a:t>
            </a:r>
            <a:r>
              <a:rPr lang="pt-BR" sz="1100" kern="0" dirty="0">
                <a:solidFill>
                  <a:schemeClr val="tx1"/>
                </a:solidFill>
              </a:rPr>
              <a:t>você encontrará uma série de informações gerais que deverão ser preenchidas sobre o </a:t>
            </a:r>
            <a:r>
              <a:rPr lang="pt-BR" sz="1100" kern="0" dirty="0">
                <a:solidFill>
                  <a:schemeClr val="tx1"/>
                </a:solidFill>
              </a:rPr>
              <a:t>ciclo </a:t>
            </a:r>
            <a:r>
              <a:rPr lang="pt-BR" sz="1100" kern="0" dirty="0">
                <a:solidFill>
                  <a:schemeClr val="tx1"/>
                </a:solidFill>
              </a:rPr>
              <a:t>de vida do contrato de gestão </a:t>
            </a:r>
            <a:r>
              <a:rPr lang="pt-BR" sz="1100" kern="0" dirty="0" smtClean="0">
                <a:solidFill>
                  <a:schemeClr val="tx1"/>
                </a:solidFill>
              </a:rPr>
              <a:t>que </a:t>
            </a:r>
            <a:r>
              <a:rPr lang="pt-BR" sz="1100" kern="0" dirty="0">
                <a:solidFill>
                  <a:schemeClr val="tx1"/>
                </a:solidFill>
              </a:rPr>
              <a:t>será acompanhado</a:t>
            </a:r>
            <a:r>
              <a:rPr lang="pt-BR" sz="1100" kern="0" dirty="0" smtClean="0">
                <a:solidFill>
                  <a:schemeClr val="tx1"/>
                </a:solidFill>
              </a:rPr>
              <a:t>. A Figura 4 apresenta todos os campos e funcionalidades: </a:t>
            </a:r>
            <a:endParaRPr lang="pt-BR" sz="1100" kern="0" dirty="0">
              <a:solidFill>
                <a:schemeClr val="tx1"/>
              </a:solidFill>
            </a:endParaRPr>
          </a:p>
          <a:p>
            <a:pPr marL="0" indent="0" eaLnBrk="0" fontAlgn="base" hangingPunct="0">
              <a:spcBef>
                <a:spcPct val="30000"/>
              </a:spcBef>
              <a:spcAft>
                <a:spcPct val="0"/>
              </a:spcAft>
              <a:buClr>
                <a:srgbClr val="FFD200"/>
              </a:buClr>
              <a:buSzTx/>
              <a:buNone/>
            </a:pPr>
            <a:endParaRPr lang="en-US" sz="1100" kern="0" dirty="0" smtClean="0">
              <a:solidFill>
                <a:schemeClr val="tx1"/>
              </a:solidFill>
            </a:endParaRPr>
          </a:p>
        </p:txBody>
      </p:sp>
      <p:sp>
        <p:nvSpPr>
          <p:cNvPr id="46"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
        <p:nvSpPr>
          <p:cNvPr id="51" name="Oval 50"/>
          <p:cNvSpPr/>
          <p:nvPr/>
        </p:nvSpPr>
        <p:spPr>
          <a:xfrm>
            <a:off x="1575111" y="252637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8</a:t>
            </a:r>
            <a:endParaRPr lang="pt-BR" sz="1200" b="1" dirty="0">
              <a:solidFill>
                <a:schemeClr val="tx2"/>
              </a:solidFill>
              <a:latin typeface="EYInterstate Light" panose="02000506000000020004" pitchFamily="2" charset="0"/>
            </a:endParaRPr>
          </a:p>
        </p:txBody>
      </p:sp>
      <p:cxnSp>
        <p:nvCxnSpPr>
          <p:cNvPr id="52" name="Straight Connector 51"/>
          <p:cNvCxnSpPr>
            <a:stCxn id="51" idx="6"/>
            <a:endCxn id="53" idx="1"/>
          </p:cNvCxnSpPr>
          <p:nvPr/>
        </p:nvCxnSpPr>
        <p:spPr>
          <a:xfrm>
            <a:off x="1820731" y="2643332"/>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314543" y="2526374"/>
            <a:ext cx="3543995"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Informações do Processo de </a:t>
            </a:r>
            <a:r>
              <a:rPr lang="pt-BR" sz="1200" b="1" dirty="0" err="1" smtClean="0">
                <a:solidFill>
                  <a:schemeClr val="tx2"/>
                </a:solidFill>
                <a:latin typeface="EYInterstate Light" panose="02000506000000020004" pitchFamily="2" charset="0"/>
              </a:rPr>
              <a:t>Publicização</a:t>
            </a:r>
            <a:endParaRPr lang="pt-BR" sz="1200" b="1" dirty="0">
              <a:solidFill>
                <a:schemeClr val="tx2"/>
              </a:solidFill>
              <a:latin typeface="EYInterstate Light" panose="02000506000000020004" pitchFamily="2" charset="0"/>
            </a:endParaRPr>
          </a:p>
        </p:txBody>
      </p:sp>
      <p:sp>
        <p:nvSpPr>
          <p:cNvPr id="69" name="Oval 68"/>
          <p:cNvSpPr/>
          <p:nvPr/>
        </p:nvSpPr>
        <p:spPr>
          <a:xfrm>
            <a:off x="1587492" y="440639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9</a:t>
            </a:r>
            <a:endParaRPr lang="pt-BR" sz="1200" b="1" dirty="0">
              <a:solidFill>
                <a:schemeClr val="tx2"/>
              </a:solidFill>
              <a:latin typeface="EYInterstate Light" panose="02000506000000020004" pitchFamily="2" charset="0"/>
            </a:endParaRPr>
          </a:p>
        </p:txBody>
      </p:sp>
      <p:cxnSp>
        <p:nvCxnSpPr>
          <p:cNvPr id="70" name="Straight Connector 69"/>
          <p:cNvCxnSpPr>
            <a:stCxn id="69" idx="6"/>
            <a:endCxn id="71" idx="1"/>
          </p:cNvCxnSpPr>
          <p:nvPr/>
        </p:nvCxnSpPr>
        <p:spPr>
          <a:xfrm>
            <a:off x="1833112" y="4523352"/>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326924" y="4406394"/>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Organização Social vencedora</a:t>
            </a:r>
            <a:endParaRPr lang="pt-BR" sz="1200" b="1" dirty="0">
              <a:solidFill>
                <a:schemeClr val="tx2"/>
              </a:solidFill>
              <a:latin typeface="EYInterstate Light" panose="02000506000000020004" pitchFamily="2" charset="0"/>
            </a:endParaRPr>
          </a:p>
        </p:txBody>
      </p:sp>
      <p:sp>
        <p:nvSpPr>
          <p:cNvPr id="75" name="TextBox 74"/>
          <p:cNvSpPr txBox="1"/>
          <p:nvPr/>
        </p:nvSpPr>
        <p:spPr>
          <a:xfrm>
            <a:off x="1491382" y="7187068"/>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a:t>
            </a:r>
            <a:r>
              <a:rPr lang="pt-BR" sz="900" dirty="0">
                <a:latin typeface="EYInterstate Light" panose="02000506000000020004" pitchFamily="2" charset="0"/>
              </a:rPr>
              <a:t>5</a:t>
            </a:r>
            <a:r>
              <a:rPr lang="pt-BR" sz="900" dirty="0" smtClean="0">
                <a:latin typeface="EYInterstate Light" panose="02000506000000020004" pitchFamily="2" charset="0"/>
              </a:rPr>
              <a:t> – Introdução (Cont.)</a:t>
            </a:r>
          </a:p>
        </p:txBody>
      </p:sp>
      <p:sp>
        <p:nvSpPr>
          <p:cNvPr id="76" name="Oval 75"/>
          <p:cNvSpPr/>
          <p:nvPr/>
        </p:nvSpPr>
        <p:spPr>
          <a:xfrm>
            <a:off x="97280" y="5024177"/>
            <a:ext cx="468000" cy="468000"/>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900" b="1" dirty="0" smtClean="0">
                <a:solidFill>
                  <a:schemeClr val="tx2"/>
                </a:solidFill>
                <a:latin typeface="EYInterstate Light" panose="02000506000000020004" pitchFamily="2" charset="0"/>
              </a:rPr>
              <a:t>10</a:t>
            </a:r>
            <a:endParaRPr lang="pt-BR" sz="1050" b="1" dirty="0">
              <a:solidFill>
                <a:schemeClr val="tx2"/>
              </a:solidFill>
              <a:latin typeface="EYInterstate Light" panose="02000506000000020004" pitchFamily="2" charset="0"/>
            </a:endParaRPr>
          </a:p>
        </p:txBody>
      </p:sp>
      <p:sp>
        <p:nvSpPr>
          <p:cNvPr id="79" name="Rectangle 78"/>
          <p:cNvSpPr/>
          <p:nvPr/>
        </p:nvSpPr>
        <p:spPr>
          <a:xfrm>
            <a:off x="1119414" y="5942275"/>
            <a:ext cx="269694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Adicionar novo contrato</a:t>
            </a:r>
            <a:endParaRPr lang="pt-BR" sz="1200" b="1" dirty="0">
              <a:solidFill>
                <a:schemeClr val="tx2"/>
              </a:solidFill>
              <a:latin typeface="EYInterstate Light" panose="02000506000000020004" pitchFamily="2" charset="0"/>
            </a:endParaRPr>
          </a:p>
        </p:txBody>
      </p:sp>
      <p:cxnSp>
        <p:nvCxnSpPr>
          <p:cNvPr id="25" name="Elbow Connector 24"/>
          <p:cNvCxnSpPr>
            <a:stCxn id="76" idx="4"/>
            <a:endCxn id="79" idx="1"/>
          </p:cNvCxnSpPr>
          <p:nvPr/>
        </p:nvCxnSpPr>
        <p:spPr>
          <a:xfrm rot="16200000" flipH="1">
            <a:off x="441819" y="5381638"/>
            <a:ext cx="567056" cy="788134"/>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268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180711"/>
          </a:xfrm>
        </p:spPr>
        <p:txBody>
          <a:bodyPr/>
          <a:lstStyle/>
          <a:p>
            <a:pPr marL="0" indent="0" algn="just">
              <a:buNone/>
            </a:pPr>
            <a:r>
              <a:rPr lang="pt-BR" sz="1100" kern="0" dirty="0" smtClean="0">
                <a:solidFill>
                  <a:schemeClr val="tx1"/>
                </a:solidFill>
                <a:cs typeface="Times New Roman" pitchFamily="18" charset="0"/>
              </a:rPr>
              <a:t>A partir </a:t>
            </a:r>
            <a:r>
              <a:rPr lang="pt-BR" sz="1100" kern="0" dirty="0">
                <a:solidFill>
                  <a:schemeClr val="tx1"/>
                </a:solidFill>
                <a:cs typeface="Times New Roman" pitchFamily="18" charset="0"/>
              </a:rPr>
              <a:t>desta etapa você pode navegar pelas diferentes telas da ferramenta utilizando os botões que encontram-se na parte superior esquerda (ver Figura </a:t>
            </a:r>
            <a:r>
              <a:rPr lang="pt-BR" sz="1100" kern="0" dirty="0" smtClean="0">
                <a:solidFill>
                  <a:schemeClr val="tx1"/>
                </a:solidFill>
                <a:cs typeface="Times New Roman" pitchFamily="18" charset="0"/>
              </a:rPr>
              <a:t>6).</a:t>
            </a:r>
            <a:endParaRPr lang="pt-BR" sz="1100" dirty="0">
              <a:solidFill>
                <a:schemeClr val="tx1"/>
              </a:solidFill>
              <a:cs typeface="Times New Roman" pitchFamily="18" charset="0"/>
            </a:endParaRPr>
          </a:p>
          <a:p>
            <a:pPr marL="0" indent="0" algn="just">
              <a:buNone/>
            </a:pPr>
            <a:endParaRPr lang="pt-BR" sz="1100" dirty="0" smtClean="0">
              <a:solidFill>
                <a:schemeClr val="tx1"/>
              </a:solidFill>
              <a:cs typeface="Times New Roman" pitchFamily="18" charset="0"/>
            </a:endParaRPr>
          </a:p>
          <a:p>
            <a:pPr marL="0" indent="0" algn="just">
              <a:buNone/>
            </a:pPr>
            <a:endParaRPr lang="pt-BR" sz="1100" dirty="0">
              <a:solidFill>
                <a:schemeClr val="tx1"/>
              </a:solidFill>
              <a:cs typeface="Times New Roman" pitchFamily="18" charset="0"/>
            </a:endParaRPr>
          </a:p>
          <a:p>
            <a:pPr marL="0" indent="0" algn="just">
              <a:buNone/>
            </a:pPr>
            <a:endParaRPr lang="pt-BR" sz="1100" dirty="0" smtClean="0">
              <a:solidFill>
                <a:schemeClr val="tx1"/>
              </a:solidFill>
              <a:cs typeface="Times New Roman" pitchFamily="18" charset="0"/>
            </a:endParaRPr>
          </a:p>
          <a:p>
            <a:pPr marL="0" indent="0" algn="just">
              <a:buNone/>
            </a:pPr>
            <a:endParaRPr lang="pt-BR" sz="1100" dirty="0">
              <a:solidFill>
                <a:schemeClr val="tx1"/>
              </a:solidFill>
              <a:cs typeface="Times New Roman" pitchFamily="18" charset="0"/>
            </a:endParaRPr>
          </a:p>
          <a:p>
            <a:pPr marL="0" indent="0" algn="just">
              <a:buNone/>
            </a:pPr>
            <a:endParaRPr lang="pt-BR" sz="110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eaLnBrk="0" fontAlgn="base" hangingPunct="0">
              <a:spcBef>
                <a:spcPct val="30000"/>
              </a:spcBef>
              <a:spcAft>
                <a:spcPct val="0"/>
              </a:spcAft>
              <a:buClr>
                <a:srgbClr val="FFD200"/>
              </a:buClr>
              <a:buSzTx/>
              <a:buNone/>
            </a:pPr>
            <a:r>
              <a:rPr lang="pt-BR" sz="1400" b="1" kern="0" dirty="0" smtClean="0">
                <a:solidFill>
                  <a:schemeClr val="tx1"/>
                </a:solidFill>
              </a:rPr>
              <a:t>2.4. Painel de Controle do Ciclo de Vida do Contrato</a:t>
            </a:r>
          </a:p>
          <a:p>
            <a:pPr marL="0" indent="0" eaLnBrk="0" fontAlgn="base" hangingPunct="0">
              <a:spcBef>
                <a:spcPct val="30000"/>
              </a:spcBef>
              <a:spcAft>
                <a:spcPct val="0"/>
              </a:spcAft>
              <a:buClr>
                <a:srgbClr val="FFD200"/>
              </a:buClr>
              <a:buSzTx/>
              <a:buNone/>
            </a:pPr>
            <a:endParaRPr lang="pt-BR" sz="1100" b="1" kern="0" dirty="0" smtClean="0">
              <a:solidFill>
                <a:schemeClr val="tx1"/>
              </a:solidFill>
            </a:endParaRPr>
          </a:p>
          <a:p>
            <a:pPr marL="0" indent="0" algn="just">
              <a:buNone/>
            </a:pPr>
            <a:r>
              <a:rPr lang="pt-BR" sz="1100" kern="0" dirty="0" smtClean="0">
                <a:solidFill>
                  <a:schemeClr val="tx1"/>
                </a:solidFill>
                <a:cs typeface="Times New Roman" pitchFamily="18" charset="0"/>
              </a:rPr>
              <a:t>Nesta etapa você conseguirá ter uma visão geral de como está o desempenho de cada processo dentro de ciclo de vida do contrato analisando a quantidade de indicadores que </a:t>
            </a:r>
            <a:r>
              <a:rPr lang="pt-BR" sz="1100" strike="sngStrike" kern="0" dirty="0" smtClean="0">
                <a:solidFill>
                  <a:srgbClr val="FF0000"/>
                </a:solidFill>
                <a:cs typeface="Times New Roman" pitchFamily="18" charset="0"/>
              </a:rPr>
              <a:t>qu</a:t>
            </a:r>
            <a:r>
              <a:rPr lang="pt-BR" sz="1100" kern="0" dirty="0" smtClean="0">
                <a:solidFill>
                  <a:schemeClr val="tx1"/>
                </a:solidFill>
                <a:cs typeface="Times New Roman" pitchFamily="18" charset="0"/>
              </a:rPr>
              <a:t>estão dentro e fora da meta pré-estabelecida (Figuras 7A e 7B</a:t>
            </a:r>
            <a:r>
              <a:rPr lang="pt-BR" sz="1100" kern="0" dirty="0" smtClean="0">
                <a:solidFill>
                  <a:schemeClr val="tx1"/>
                </a:solidFill>
                <a:latin typeface="+mj-lt"/>
                <a:cs typeface="Times New Roman" pitchFamily="18" charset="0"/>
              </a:rPr>
              <a:t>). </a:t>
            </a:r>
            <a:r>
              <a:rPr lang="pt-BR" sz="1100" kern="0" dirty="0" smtClean="0">
                <a:solidFill>
                  <a:schemeClr val="tx1"/>
                </a:solidFill>
                <a:cs typeface="Times New Roman" pitchFamily="18" charset="0"/>
              </a:rPr>
              <a:t> </a:t>
            </a:r>
            <a:endParaRPr lang="pt-BR" sz="1100" dirty="0">
              <a:solidFill>
                <a:schemeClr val="tx1"/>
              </a:solidFill>
              <a:cs typeface="Times New Roman" pitchFamily="18" charset="0"/>
            </a:endParaRPr>
          </a:p>
        </p:txBody>
      </p:sp>
      <p:sp>
        <p:nvSpPr>
          <p:cNvPr id="77" name="TextBox 76"/>
          <p:cNvSpPr txBox="1"/>
          <p:nvPr/>
        </p:nvSpPr>
        <p:spPr>
          <a:xfrm>
            <a:off x="1491386" y="2489805"/>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6 – Botão de navegação: avançar, voltar e página inicial</a:t>
            </a:r>
          </a:p>
        </p:txBody>
      </p:sp>
      <p:sp>
        <p:nvSpPr>
          <p:cNvPr id="34" name="Right Arrow 33"/>
          <p:cNvSpPr/>
          <p:nvPr/>
        </p:nvSpPr>
        <p:spPr>
          <a:xfrm>
            <a:off x="3662294" y="1622228"/>
            <a:ext cx="365125" cy="349250"/>
          </a:xfrm>
          <a:prstGeom prst="rightArrow">
            <a:avLst/>
          </a:prstGeom>
          <a:solidFill>
            <a:schemeClr val="bg1">
              <a:lumMod val="5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pt-BR"/>
          </a:p>
        </p:txBody>
      </p:sp>
      <p:sp>
        <p:nvSpPr>
          <p:cNvPr id="36" name="Right Arrow 35"/>
          <p:cNvSpPr/>
          <p:nvPr/>
        </p:nvSpPr>
        <p:spPr>
          <a:xfrm rot="10800000">
            <a:off x="2839192" y="1620984"/>
            <a:ext cx="363538" cy="349250"/>
          </a:xfrm>
          <a:prstGeom prst="rightArrow">
            <a:avLst/>
          </a:prstGeom>
          <a:solidFill>
            <a:schemeClr val="bg1">
              <a:lumMod val="5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pt-BR"/>
          </a:p>
        </p:txBody>
      </p:sp>
      <p:pic>
        <p:nvPicPr>
          <p:cNvPr id="37" name="Picture 3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1669" y="1522894"/>
            <a:ext cx="574670" cy="57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83985" y="1698658"/>
            <a:ext cx="765545"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u="sng" dirty="0" smtClean="0">
                <a:latin typeface="EYInterstate Light" panose="02000506000000020004" pitchFamily="2" charset="0"/>
              </a:rPr>
              <a:t>VOLTAR</a:t>
            </a:r>
          </a:p>
        </p:txBody>
      </p:sp>
      <p:sp>
        <p:nvSpPr>
          <p:cNvPr id="38" name="TextBox 37"/>
          <p:cNvSpPr txBox="1"/>
          <p:nvPr/>
        </p:nvSpPr>
        <p:spPr>
          <a:xfrm>
            <a:off x="4054628" y="1691563"/>
            <a:ext cx="765545"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u="sng" dirty="0" smtClean="0">
                <a:latin typeface="EYInterstate Light" panose="02000506000000020004" pitchFamily="2" charset="0"/>
              </a:rPr>
              <a:t>AVANÇAR</a:t>
            </a:r>
          </a:p>
        </p:txBody>
      </p:sp>
      <p:sp>
        <p:nvSpPr>
          <p:cNvPr id="39" name="TextBox 38"/>
          <p:cNvSpPr txBox="1"/>
          <p:nvPr/>
        </p:nvSpPr>
        <p:spPr>
          <a:xfrm>
            <a:off x="2870275" y="2108197"/>
            <a:ext cx="1138191"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u="sng" dirty="0" smtClean="0">
                <a:latin typeface="EYInterstate Light" panose="02000506000000020004" pitchFamily="2" charset="0"/>
              </a:rPr>
              <a:t>PÁGINA INICIAL</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29334" y="3851326"/>
            <a:ext cx="403860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2"/>
          <p:cNvSpPr txBox="1"/>
          <p:nvPr/>
        </p:nvSpPr>
        <p:spPr>
          <a:xfrm>
            <a:off x="1491382" y="8071967"/>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7A – Acompanhamento Geral</a:t>
            </a:r>
          </a:p>
        </p:txBody>
      </p:sp>
      <p:cxnSp>
        <p:nvCxnSpPr>
          <p:cNvPr id="44" name="Straight Connector 43"/>
          <p:cNvCxnSpPr>
            <a:endCxn id="48" idx="1"/>
          </p:cNvCxnSpPr>
          <p:nvPr/>
        </p:nvCxnSpPr>
        <p:spPr>
          <a:xfrm>
            <a:off x="4335784" y="4678339"/>
            <a:ext cx="493813" cy="0"/>
          </a:xfrm>
          <a:prstGeom prst="line">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829597" y="4374979"/>
            <a:ext cx="1651000" cy="606720"/>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Quantidade absoluta de indicadores na meta e fora da meta</a:t>
            </a:r>
            <a:endParaRPr lang="pt-BR" sz="1200" b="1" dirty="0">
              <a:solidFill>
                <a:schemeClr val="tx2"/>
              </a:solidFill>
              <a:latin typeface="EYInterstate Light" panose="02000506000000020004" pitchFamily="2" charset="0"/>
            </a:endParaRPr>
          </a:p>
        </p:txBody>
      </p:sp>
      <p:cxnSp>
        <p:nvCxnSpPr>
          <p:cNvPr id="49" name="Straight Connector 48"/>
          <p:cNvCxnSpPr/>
          <p:nvPr/>
        </p:nvCxnSpPr>
        <p:spPr>
          <a:xfrm>
            <a:off x="4158913" y="6170441"/>
            <a:ext cx="408110" cy="0"/>
          </a:xfrm>
          <a:prstGeom prst="line">
            <a:avLst/>
          </a:prstGeom>
          <a:ln w="25400">
            <a:solidFill>
              <a:srgbClr val="0070C0"/>
            </a:solidFill>
            <a:prstDash val="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362968" y="6170443"/>
            <a:ext cx="0" cy="78325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46312" y="6941633"/>
            <a:ext cx="1816100" cy="606720"/>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Quantidade ponderada de indicadores na meta e fora da meta</a:t>
            </a:r>
            <a:endParaRPr lang="pt-BR" sz="1200" b="1" dirty="0">
              <a:solidFill>
                <a:schemeClr val="tx2"/>
              </a:solidFill>
              <a:latin typeface="EYInterstate Light" panose="02000506000000020004" pitchFamily="2" charset="0"/>
            </a:endParaRPr>
          </a:p>
        </p:txBody>
      </p:sp>
      <p:sp>
        <p:nvSpPr>
          <p:cNvPr id="74" name="Oval 73"/>
          <p:cNvSpPr/>
          <p:nvPr/>
        </p:nvSpPr>
        <p:spPr>
          <a:xfrm>
            <a:off x="2900632" y="744046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sp>
        <p:nvSpPr>
          <p:cNvPr id="76" name="Rectangle 75"/>
          <p:cNvSpPr/>
          <p:nvPr/>
        </p:nvSpPr>
        <p:spPr>
          <a:xfrm>
            <a:off x="3640065" y="7706293"/>
            <a:ext cx="1822348"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Armazenar histórico</a:t>
            </a:r>
            <a:endParaRPr lang="pt-BR" sz="1200" b="1" dirty="0">
              <a:solidFill>
                <a:schemeClr val="tx2"/>
              </a:solidFill>
              <a:latin typeface="EYInterstate Light" panose="02000506000000020004" pitchFamily="2" charset="0"/>
            </a:endParaRPr>
          </a:p>
        </p:txBody>
      </p:sp>
      <p:cxnSp>
        <p:nvCxnSpPr>
          <p:cNvPr id="17" name="Elbow Connector 16"/>
          <p:cNvCxnSpPr>
            <a:endCxn id="76" idx="1"/>
          </p:cNvCxnSpPr>
          <p:nvPr/>
        </p:nvCxnSpPr>
        <p:spPr>
          <a:xfrm>
            <a:off x="3146252" y="7557426"/>
            <a:ext cx="493813" cy="265825"/>
          </a:xfrm>
          <a:prstGeom prst="bentConnector3">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85" idx="3"/>
          </p:cNvCxnSpPr>
          <p:nvPr/>
        </p:nvCxnSpPr>
        <p:spPr>
          <a:xfrm flipH="1" flipV="1">
            <a:off x="2254113" y="5503538"/>
            <a:ext cx="585080" cy="855932"/>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438013" y="5175845"/>
            <a:ext cx="1816100" cy="655385"/>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Peso aplicado a cada processo</a:t>
            </a:r>
          </a:p>
          <a:p>
            <a:pPr algn="ctr"/>
            <a:r>
              <a:rPr lang="pt-BR" sz="1000" b="1" dirty="0" smtClean="0">
                <a:solidFill>
                  <a:schemeClr val="tx2"/>
                </a:solidFill>
                <a:latin typeface="EYInterstate Light" panose="02000506000000020004" pitchFamily="2" charset="0"/>
              </a:rPr>
              <a:t>(pode ser editado)</a:t>
            </a:r>
            <a:endParaRPr lang="pt-BR" sz="1000" b="1" dirty="0">
              <a:solidFill>
                <a:schemeClr val="tx2"/>
              </a:solidFill>
              <a:latin typeface="EYInterstate Light" panose="02000506000000020004" pitchFamily="2" charset="0"/>
            </a:endParaRPr>
          </a:p>
        </p:txBody>
      </p:sp>
      <p:sp>
        <p:nvSpPr>
          <p:cNvPr id="86" name="Oval 85"/>
          <p:cNvSpPr/>
          <p:nvPr/>
        </p:nvSpPr>
        <p:spPr>
          <a:xfrm>
            <a:off x="2722628" y="612797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sp>
        <p:nvSpPr>
          <p:cNvPr id="25"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Tree>
    <p:extLst>
      <p:ext uri="{BB962C8B-B14F-4D97-AF65-F5344CB8AC3E}">
        <p14:creationId xmlns:p14="http://schemas.microsoft.com/office/powerpoint/2010/main" val="1475665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180711"/>
          </a:xfrm>
        </p:spPr>
        <p:txBody>
          <a:bodyPr/>
          <a:lstStyle/>
          <a:p>
            <a:pPr marL="0" indent="0" algn="just">
              <a:buNone/>
            </a:pPr>
            <a:endParaRPr lang="pt-BR" sz="1100" dirty="0" smtClean="0">
              <a:solidFill>
                <a:schemeClr val="tx1"/>
              </a:solidFill>
              <a:cs typeface="Times New Roman" pitchFamily="18" charset="0"/>
            </a:endParaRPr>
          </a:p>
          <a:p>
            <a:pPr marL="0" indent="0" algn="just">
              <a:buNone/>
            </a:pPr>
            <a:endParaRPr lang="pt-BR" sz="1100" dirty="0">
              <a:solidFill>
                <a:schemeClr val="tx1"/>
              </a:solidFill>
              <a:cs typeface="Times New Roman" pitchFamily="18" charset="0"/>
            </a:endParaRPr>
          </a:p>
          <a:p>
            <a:pPr marL="0" indent="0" algn="just">
              <a:buNone/>
            </a:pPr>
            <a:endParaRPr lang="pt-BR" sz="1100" dirty="0" smtClean="0">
              <a:solidFill>
                <a:schemeClr val="tx1"/>
              </a:solidFill>
              <a:cs typeface="Times New Roman" pitchFamily="18" charset="0"/>
            </a:endParaRPr>
          </a:p>
          <a:p>
            <a:pPr marL="0" indent="0" algn="just">
              <a:buNone/>
            </a:pPr>
            <a:endParaRPr lang="pt-BR" sz="1100" dirty="0">
              <a:solidFill>
                <a:schemeClr val="tx1"/>
              </a:solidFill>
              <a:cs typeface="Times New Roman" pitchFamily="18" charset="0"/>
            </a:endParaRPr>
          </a:p>
          <a:p>
            <a:pPr marL="0" indent="0" algn="just">
              <a:buNone/>
            </a:pPr>
            <a:endParaRPr lang="pt-BR" sz="110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p:txBody>
      </p:sp>
      <p:sp>
        <p:nvSpPr>
          <p:cNvPr id="12" name="Content Placeholder 2"/>
          <p:cNvSpPr txBox="1">
            <a:spLocks/>
          </p:cNvSpPr>
          <p:nvPr/>
        </p:nvSpPr>
        <p:spPr>
          <a:xfrm>
            <a:off x="514579" y="1190631"/>
            <a:ext cx="6120000" cy="7180711"/>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anose="02000506000000020004" pitchFamily="2" charset="0"/>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panose="02000506000000020004" pitchFamily="2" charset="0"/>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anose="02000506000000020004" pitchFamily="2" charset="0"/>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anose="02000506000000020004" pitchFamily="2" charset="0"/>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pt-BR" sz="1100" dirty="0" smtClean="0">
                <a:solidFill>
                  <a:schemeClr val="tx1"/>
                </a:solidFill>
                <a:cs typeface="Times New Roman" pitchFamily="18" charset="0"/>
              </a:rPr>
              <a:t>A indicação de número um (1) possibilita que seja atribuído pesos distintos para cada processo do ciclo  </a:t>
            </a:r>
            <a:r>
              <a:rPr lang="pt-BR" sz="1100" dirty="0">
                <a:solidFill>
                  <a:schemeClr val="tx1"/>
                </a:solidFill>
                <a:cs typeface="Times New Roman" pitchFamily="18" charset="0"/>
              </a:rPr>
              <a:t>de vida do contrato de </a:t>
            </a:r>
            <a:r>
              <a:rPr lang="pt-BR" sz="1100" dirty="0" smtClean="0">
                <a:solidFill>
                  <a:schemeClr val="tx1"/>
                </a:solidFill>
                <a:cs typeface="Times New Roman" pitchFamily="18" charset="0"/>
              </a:rPr>
              <a:t>gestão</a:t>
            </a:r>
            <a:r>
              <a:rPr lang="pt-BR" sz="1100" dirty="0" smtClean="0">
                <a:solidFill>
                  <a:schemeClr val="tx1"/>
                </a:solidFill>
                <a:cs typeface="Times New Roman" pitchFamily="18" charset="0"/>
              </a:rPr>
              <a:t>. </a:t>
            </a:r>
            <a:r>
              <a:rPr lang="pt-BR" sz="1100" dirty="0" smtClean="0">
                <a:solidFill>
                  <a:schemeClr val="tx1"/>
                </a:solidFill>
                <a:cs typeface="Times New Roman" pitchFamily="18" charset="0"/>
              </a:rPr>
              <a:t>Deste modo é possível observar a quantidade de indicadores que estão dentro e fora da meta ponderado pelo peso do processo.</a:t>
            </a:r>
          </a:p>
          <a:p>
            <a:pPr marL="0" indent="0" algn="just">
              <a:buFont typeface="Arial" pitchFamily="34" charset="0"/>
              <a:buNone/>
            </a:pPr>
            <a:endParaRPr lang="pt-BR" sz="1100" dirty="0">
              <a:solidFill>
                <a:schemeClr val="tx1"/>
              </a:solidFill>
              <a:cs typeface="Times New Roman" pitchFamily="18" charset="0"/>
            </a:endParaRPr>
          </a:p>
          <a:p>
            <a:pPr marL="0" indent="0" algn="just">
              <a:buFont typeface="Arial" pitchFamily="34" charset="0"/>
              <a:buNone/>
            </a:pPr>
            <a:r>
              <a:rPr lang="pt-BR" sz="1100" dirty="0" smtClean="0">
                <a:solidFill>
                  <a:schemeClr val="tx1"/>
                </a:solidFill>
                <a:cs typeface="Times New Roman" pitchFamily="18" charset="0"/>
              </a:rPr>
              <a:t>ATENÇÃO: o somatório dos pesos atribuídos aos processos do ciclo de vida </a:t>
            </a:r>
            <a:r>
              <a:rPr lang="pt-BR" sz="1100" dirty="0">
                <a:solidFill>
                  <a:schemeClr val="tx1"/>
                </a:solidFill>
                <a:cs typeface="Times New Roman" pitchFamily="18" charset="0"/>
              </a:rPr>
              <a:t>do contrato </a:t>
            </a:r>
            <a:r>
              <a:rPr lang="pt-BR" sz="1100" dirty="0" smtClean="0">
                <a:solidFill>
                  <a:schemeClr val="tx1"/>
                </a:solidFill>
                <a:cs typeface="Times New Roman" pitchFamily="18" charset="0"/>
              </a:rPr>
              <a:t>tem </a:t>
            </a:r>
            <a:r>
              <a:rPr lang="pt-BR" sz="1100" dirty="0" smtClean="0">
                <a:solidFill>
                  <a:schemeClr val="tx1"/>
                </a:solidFill>
                <a:cs typeface="Times New Roman" pitchFamily="18" charset="0"/>
              </a:rPr>
              <a:t>que ser </a:t>
            </a:r>
            <a:r>
              <a:rPr lang="pt-BR" sz="1100" b="1" u="sng" dirty="0" smtClean="0">
                <a:solidFill>
                  <a:schemeClr val="tx1"/>
                </a:solidFill>
                <a:cs typeface="Times New Roman" pitchFamily="18" charset="0"/>
              </a:rPr>
              <a:t>igual</a:t>
            </a:r>
            <a:r>
              <a:rPr lang="pt-BR" sz="1100" dirty="0" smtClean="0">
                <a:solidFill>
                  <a:schemeClr val="tx1"/>
                </a:solidFill>
                <a:cs typeface="Times New Roman" pitchFamily="18" charset="0"/>
              </a:rPr>
              <a:t> a 100%.</a:t>
            </a:r>
          </a:p>
          <a:p>
            <a:pPr marL="0" indent="0" algn="just">
              <a:buFont typeface="Arial" pitchFamily="34" charset="0"/>
              <a:buNone/>
            </a:pPr>
            <a:endParaRPr lang="pt-BR" sz="1100" dirty="0">
              <a:solidFill>
                <a:schemeClr val="tx1"/>
              </a:solidFill>
              <a:cs typeface="Times New Roman" pitchFamily="18" charset="0"/>
            </a:endParaRPr>
          </a:p>
          <a:p>
            <a:pPr marL="0" indent="0" algn="just">
              <a:buFont typeface="Arial" pitchFamily="34" charset="0"/>
              <a:buNone/>
            </a:pPr>
            <a:r>
              <a:rPr lang="pt-BR" sz="1100" dirty="0" smtClean="0">
                <a:solidFill>
                  <a:schemeClr val="tx1"/>
                </a:solidFill>
                <a:cs typeface="Times New Roman" pitchFamily="18" charset="0"/>
              </a:rPr>
              <a:t>O botão indicado no número dois (2) possibilita que seja armazenado o histórico (geral e do índice geral ponderado) com a gravação das informações contidas no Acompanhamento Geral vinculada a data de quando foi feita análise.</a:t>
            </a:r>
          </a:p>
          <a:p>
            <a:pPr marL="0" indent="0" algn="just">
              <a:buFont typeface="Arial" pitchFamily="34" charset="0"/>
              <a:buNone/>
            </a:pPr>
            <a:endParaRPr lang="pt-BR" sz="1100" dirty="0">
              <a:solidFill>
                <a:schemeClr val="tx1"/>
              </a:solidFill>
              <a:cs typeface="Times New Roman" pitchFamily="18" charset="0"/>
            </a:endParaRPr>
          </a:p>
          <a:p>
            <a:pPr marL="0" indent="0" algn="just">
              <a:buFont typeface="Arial" pitchFamily="34" charset="0"/>
              <a:buNone/>
            </a:pPr>
            <a:r>
              <a:rPr lang="pt-BR" sz="1100" dirty="0" smtClean="0">
                <a:solidFill>
                  <a:schemeClr val="tx1"/>
                </a:solidFill>
                <a:cs typeface="Times New Roman" pitchFamily="18" charset="0"/>
              </a:rPr>
              <a:t>Cada processo possui um gráfico de acompanhamento dos seus resultados como pode ser observado na figura 7B a seguir.</a:t>
            </a:r>
          </a:p>
          <a:p>
            <a:pPr marL="0" indent="0" algn="just">
              <a:buFont typeface="Arial" pitchFamily="34" charset="0"/>
              <a:buNone/>
            </a:pPr>
            <a:endParaRPr lang="pt-BR" sz="1100" dirty="0">
              <a:solidFill>
                <a:schemeClr val="tx1"/>
              </a:solidFill>
              <a:cs typeface="Times New Roman" pitchFamily="18" charset="0"/>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48" y="3770084"/>
            <a:ext cx="6768705" cy="442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491382" y="8167530"/>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7B – Gráficos de acompanhamento geral</a:t>
            </a:r>
          </a:p>
        </p:txBody>
      </p:sp>
      <p:sp>
        <p:nvSpPr>
          <p:cNvPr id="8"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Tree>
    <p:extLst>
      <p:ext uri="{BB962C8B-B14F-4D97-AF65-F5344CB8AC3E}">
        <p14:creationId xmlns:p14="http://schemas.microsoft.com/office/powerpoint/2010/main" val="1581300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4" y="3157538"/>
            <a:ext cx="6860279" cy="3564000"/>
          </a:xfrm>
          <a:prstGeom prst="rect">
            <a:avLst/>
          </a:prstGeom>
        </p:spPr>
      </p:pic>
      <p:cxnSp>
        <p:nvCxnSpPr>
          <p:cNvPr id="29" name="Elbow Connector 28"/>
          <p:cNvCxnSpPr>
            <a:stCxn id="45" idx="4"/>
            <a:endCxn id="46" idx="1"/>
          </p:cNvCxnSpPr>
          <p:nvPr/>
        </p:nvCxnSpPr>
        <p:spPr>
          <a:xfrm rot="16200000" flipH="1">
            <a:off x="1534406" y="5168429"/>
            <a:ext cx="545118"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smtClean="0">
                <a:solidFill>
                  <a:schemeClr val="tx1"/>
                </a:solidFill>
              </a:rPr>
              <a:t>2.5. Ciclo de vida do contrato</a:t>
            </a:r>
          </a:p>
          <a:p>
            <a:pPr marL="0" indent="0" eaLnBrk="0" fontAlgn="base" hangingPunct="0">
              <a:spcBef>
                <a:spcPct val="30000"/>
              </a:spcBef>
              <a:spcAft>
                <a:spcPct val="0"/>
              </a:spcAft>
              <a:buClr>
                <a:srgbClr val="FFD200"/>
              </a:buClr>
              <a:buSzTx/>
              <a:buNone/>
            </a:pPr>
            <a:endParaRPr lang="pt-BR" sz="1400" b="1" kern="0" dirty="0">
              <a:solidFill>
                <a:schemeClr val="tx1"/>
              </a:solidFill>
            </a:endParaRPr>
          </a:p>
          <a:p>
            <a:pPr marL="0" indent="0" algn="just">
              <a:buNone/>
            </a:pPr>
            <a:r>
              <a:rPr lang="pt-BR" sz="1100" kern="0" dirty="0" smtClean="0">
                <a:solidFill>
                  <a:schemeClr val="tx1"/>
                </a:solidFill>
                <a:cs typeface="Times New Roman" pitchFamily="18" charset="0"/>
              </a:rPr>
              <a:t>A partir desta etapa você conseguirá realizar o acompanhamento dos indicadores atrelados a cada processo do ciclo de vida do contrato.</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Para fins práticos, a usabilidade das quatro fases do ciclo de vida do contrato estão sendo explicadas em conjunto, salvo quando for necessário realizar algum apontamento sobre uma determinada especificidade em alguma das fases. </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Abaixo você encontra toda a estrutura desenvolvida para o acompanhamento dos indicadores:</a:t>
            </a: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O campo indicado pelo item dois (4) deve ser preenchido para que fique claro o objetivo do indicador em questão. Também, é necessário que se aponte neste mesmo campo a meta proposta para o indicador.</a:t>
            </a:r>
          </a:p>
          <a:p>
            <a:pPr marL="0" indent="0" algn="just">
              <a:buNone/>
            </a:pPr>
            <a:endParaRPr lang="pt-BR" sz="1100" kern="0" dirty="0">
              <a:solidFill>
                <a:schemeClr val="tx1"/>
              </a:solidFill>
              <a:cs typeface="Times New Roman" pitchFamily="18" charset="0"/>
            </a:endParaRPr>
          </a:p>
        </p:txBody>
      </p:sp>
      <p:sp>
        <p:nvSpPr>
          <p:cNvPr id="25" name="Oval 24"/>
          <p:cNvSpPr/>
          <p:nvPr/>
        </p:nvSpPr>
        <p:spPr>
          <a:xfrm>
            <a:off x="193901" y="400115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sp>
        <p:nvSpPr>
          <p:cNvPr id="27" name="Rectangle 26"/>
          <p:cNvSpPr/>
          <p:nvPr/>
        </p:nvSpPr>
        <p:spPr>
          <a:xfrm>
            <a:off x="668907" y="4011941"/>
            <a:ext cx="1944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Código do contrato</a:t>
            </a:r>
            <a:endParaRPr lang="pt-BR" sz="1200" b="1" dirty="0">
              <a:solidFill>
                <a:schemeClr val="tx2"/>
              </a:solidFill>
              <a:latin typeface="EYInterstate Light" panose="02000506000000020004" pitchFamily="2" charset="0"/>
            </a:endParaRPr>
          </a:p>
        </p:txBody>
      </p:sp>
      <p:sp>
        <p:nvSpPr>
          <p:cNvPr id="31" name="Oval 30"/>
          <p:cNvSpPr/>
          <p:nvPr/>
        </p:nvSpPr>
        <p:spPr>
          <a:xfrm>
            <a:off x="805079" y="473377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sp>
        <p:nvSpPr>
          <p:cNvPr id="33" name="Rectangle 32"/>
          <p:cNvSpPr/>
          <p:nvPr/>
        </p:nvSpPr>
        <p:spPr>
          <a:xfrm>
            <a:off x="1108345" y="5098640"/>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Código do indicador</a:t>
            </a:r>
            <a:endParaRPr lang="pt-BR" sz="1200" b="1" dirty="0">
              <a:solidFill>
                <a:schemeClr val="tx2"/>
              </a:solidFill>
              <a:latin typeface="EYInterstate Light" panose="02000506000000020004" pitchFamily="2" charset="0"/>
            </a:endParaRPr>
          </a:p>
        </p:txBody>
      </p:sp>
      <p:sp>
        <p:nvSpPr>
          <p:cNvPr id="45" name="Oval 44"/>
          <p:cNvSpPr/>
          <p:nvPr/>
        </p:nvSpPr>
        <p:spPr>
          <a:xfrm>
            <a:off x="1612332" y="473377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sp>
        <p:nvSpPr>
          <p:cNvPr id="46" name="Rectangle 45"/>
          <p:cNvSpPr/>
          <p:nvPr/>
        </p:nvSpPr>
        <p:spPr>
          <a:xfrm>
            <a:off x="1878789" y="5395854"/>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Nome do indicador</a:t>
            </a:r>
            <a:endParaRPr lang="pt-BR" sz="1200" b="1" dirty="0">
              <a:solidFill>
                <a:schemeClr val="tx2"/>
              </a:solidFill>
              <a:latin typeface="EYInterstate Light" panose="02000506000000020004" pitchFamily="2" charset="0"/>
            </a:endParaRPr>
          </a:p>
        </p:txBody>
      </p:sp>
      <p:sp>
        <p:nvSpPr>
          <p:cNvPr id="52" name="TextBox 51"/>
          <p:cNvSpPr txBox="1"/>
          <p:nvPr/>
        </p:nvSpPr>
        <p:spPr>
          <a:xfrm>
            <a:off x="962247" y="6860995"/>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8A – Estrutura de acompanhamento dos indicadores por processo</a:t>
            </a:r>
          </a:p>
        </p:txBody>
      </p:sp>
      <p:sp>
        <p:nvSpPr>
          <p:cNvPr id="18"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cxnSp>
        <p:nvCxnSpPr>
          <p:cNvPr id="10" name="Straight Connector 9"/>
          <p:cNvCxnSpPr>
            <a:stCxn id="25" idx="6"/>
            <a:endCxn id="27" idx="1"/>
          </p:cNvCxnSpPr>
          <p:nvPr/>
        </p:nvCxnSpPr>
        <p:spPr>
          <a:xfrm>
            <a:off x="439521" y="4118116"/>
            <a:ext cx="229386" cy="10783"/>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31" idx="4"/>
            <a:endCxn id="33" idx="1"/>
          </p:cNvCxnSpPr>
          <p:nvPr/>
        </p:nvCxnSpPr>
        <p:spPr>
          <a:xfrm rot="16200000" flipH="1">
            <a:off x="894165" y="5001418"/>
            <a:ext cx="247904" cy="180456"/>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36" idx="4"/>
            <a:endCxn id="37" idx="1"/>
          </p:cNvCxnSpPr>
          <p:nvPr/>
        </p:nvCxnSpPr>
        <p:spPr>
          <a:xfrm rot="16200000" flipH="1">
            <a:off x="2615491" y="5335115"/>
            <a:ext cx="859450"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850583" y="474329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4</a:t>
            </a:r>
            <a:endParaRPr lang="pt-BR" sz="1200" b="1" dirty="0">
              <a:solidFill>
                <a:schemeClr val="tx2"/>
              </a:solidFill>
              <a:latin typeface="EYInterstate Light" panose="02000506000000020004" pitchFamily="2" charset="0"/>
            </a:endParaRPr>
          </a:p>
        </p:txBody>
      </p:sp>
      <p:sp>
        <p:nvSpPr>
          <p:cNvPr id="37" name="Rectangle 36"/>
          <p:cNvSpPr/>
          <p:nvPr/>
        </p:nvSpPr>
        <p:spPr>
          <a:xfrm>
            <a:off x="3117040" y="5719706"/>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Objetivo do indicador</a:t>
            </a:r>
            <a:endParaRPr lang="pt-BR" sz="1200" b="1" dirty="0">
              <a:solidFill>
                <a:schemeClr val="tx2"/>
              </a:solidFill>
              <a:latin typeface="EYInterstate Light" panose="02000506000000020004" pitchFamily="2" charset="0"/>
            </a:endParaRPr>
          </a:p>
        </p:txBody>
      </p:sp>
      <p:cxnSp>
        <p:nvCxnSpPr>
          <p:cNvPr id="38" name="Elbow Connector 37"/>
          <p:cNvCxnSpPr>
            <a:stCxn id="39" idx="4"/>
            <a:endCxn id="41" idx="1"/>
          </p:cNvCxnSpPr>
          <p:nvPr/>
        </p:nvCxnSpPr>
        <p:spPr>
          <a:xfrm rot="16200000" flipH="1">
            <a:off x="3632292" y="5508946"/>
            <a:ext cx="1188066"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031692" y="4752821"/>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5</a:t>
            </a:r>
            <a:endParaRPr lang="pt-BR" sz="1200" b="1" dirty="0">
              <a:solidFill>
                <a:schemeClr val="tx2"/>
              </a:solidFill>
              <a:latin typeface="EYInterstate Light" panose="02000506000000020004" pitchFamily="2" charset="0"/>
            </a:endParaRPr>
          </a:p>
        </p:txBody>
      </p:sp>
      <p:sp>
        <p:nvSpPr>
          <p:cNvPr id="41" name="Rectangle 40"/>
          <p:cNvSpPr/>
          <p:nvPr/>
        </p:nvSpPr>
        <p:spPr>
          <a:xfrm>
            <a:off x="4298149" y="6057845"/>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Norteador</a:t>
            </a:r>
            <a:endParaRPr lang="pt-BR" sz="1200" b="1" dirty="0">
              <a:solidFill>
                <a:schemeClr val="tx2"/>
              </a:solidFill>
              <a:latin typeface="EYInterstate Light" panose="02000506000000020004" pitchFamily="2" charset="0"/>
            </a:endParaRPr>
          </a:p>
        </p:txBody>
      </p:sp>
      <p:cxnSp>
        <p:nvCxnSpPr>
          <p:cNvPr id="42" name="Elbow Connector 41"/>
          <p:cNvCxnSpPr>
            <a:stCxn id="43" idx="4"/>
            <a:endCxn id="44" idx="3"/>
          </p:cNvCxnSpPr>
          <p:nvPr/>
        </p:nvCxnSpPr>
        <p:spPr>
          <a:xfrm rot="5400000">
            <a:off x="5292540" y="5126832"/>
            <a:ext cx="387958" cy="126815"/>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5427116" y="476234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6</a:t>
            </a:r>
            <a:endParaRPr lang="pt-BR" sz="1200" b="1" dirty="0">
              <a:solidFill>
                <a:schemeClr val="tx2"/>
              </a:solidFill>
              <a:latin typeface="EYInterstate Light" panose="02000506000000020004" pitchFamily="2" charset="0"/>
            </a:endParaRPr>
          </a:p>
        </p:txBody>
      </p:sp>
      <p:sp>
        <p:nvSpPr>
          <p:cNvPr id="44" name="Rectangle 43"/>
          <p:cNvSpPr/>
          <p:nvPr/>
        </p:nvSpPr>
        <p:spPr>
          <a:xfrm>
            <a:off x="4379111" y="5267260"/>
            <a:ext cx="1044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Riscos</a:t>
            </a:r>
            <a:endParaRPr lang="pt-BR" sz="1200" b="1" dirty="0">
              <a:solidFill>
                <a:schemeClr val="tx2"/>
              </a:solidFill>
              <a:latin typeface="EYInterstate Light" panose="02000506000000020004" pitchFamily="2" charset="0"/>
            </a:endParaRPr>
          </a:p>
        </p:txBody>
      </p:sp>
      <p:cxnSp>
        <p:nvCxnSpPr>
          <p:cNvPr id="48" name="Elbow Connector 47"/>
          <p:cNvCxnSpPr>
            <a:stCxn id="49" idx="4"/>
            <a:endCxn id="50" idx="3"/>
          </p:cNvCxnSpPr>
          <p:nvPr/>
        </p:nvCxnSpPr>
        <p:spPr>
          <a:xfrm rot="5400000">
            <a:off x="6270497" y="5349727"/>
            <a:ext cx="747325" cy="59431"/>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6551064" y="477186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7</a:t>
            </a:r>
            <a:endParaRPr lang="pt-BR" sz="1200" b="1" dirty="0">
              <a:solidFill>
                <a:schemeClr val="tx2"/>
              </a:solidFill>
              <a:latin typeface="EYInterstate Light" panose="02000506000000020004" pitchFamily="2" charset="0"/>
            </a:endParaRPr>
          </a:p>
        </p:txBody>
      </p:sp>
      <p:sp>
        <p:nvSpPr>
          <p:cNvPr id="50" name="Rectangle 49"/>
          <p:cNvSpPr/>
          <p:nvPr/>
        </p:nvSpPr>
        <p:spPr>
          <a:xfrm>
            <a:off x="5174443" y="5591105"/>
            <a:ext cx="1440000" cy="324000"/>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Mecanismos de Controle</a:t>
            </a:r>
            <a:endParaRPr lang="pt-BR" sz="1200" b="1" dirty="0">
              <a:solidFill>
                <a:schemeClr val="tx2"/>
              </a:solidFill>
              <a:latin typeface="EYInterstate Light" panose="02000506000000020004" pitchFamily="2" charset="0"/>
            </a:endParaRPr>
          </a:p>
        </p:txBody>
      </p:sp>
    </p:spTree>
    <p:extLst>
      <p:ext uri="{BB962C8B-B14F-4D97-AF65-F5344CB8AC3E}">
        <p14:creationId xmlns:p14="http://schemas.microsoft.com/office/powerpoint/2010/main" val="1281977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t="29451"/>
          <a:stretch/>
        </p:blipFill>
        <p:spPr>
          <a:xfrm>
            <a:off x="23815" y="2428866"/>
            <a:ext cx="6840000" cy="2829203"/>
          </a:xfrm>
          <a:prstGeom prst="rect">
            <a:avLst/>
          </a:prstGeom>
        </p:spPr>
      </p:pic>
      <p:cxnSp>
        <p:nvCxnSpPr>
          <p:cNvPr id="38" name="Elbow Connector 37"/>
          <p:cNvCxnSpPr>
            <a:stCxn id="40" idx="4"/>
            <a:endCxn id="39" idx="1"/>
          </p:cNvCxnSpPr>
          <p:nvPr/>
        </p:nvCxnSpPr>
        <p:spPr>
          <a:xfrm rot="16200000" flipH="1">
            <a:off x="2214262" y="3619408"/>
            <a:ext cx="864216"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44" idx="4"/>
            <a:endCxn id="43" idx="1"/>
          </p:cNvCxnSpPr>
          <p:nvPr/>
        </p:nvCxnSpPr>
        <p:spPr>
          <a:xfrm rot="16200000" flipH="1">
            <a:off x="2630977" y="3778949"/>
            <a:ext cx="1164258"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smtClean="0">
                <a:solidFill>
                  <a:schemeClr val="tx1"/>
                </a:solidFill>
              </a:rPr>
              <a:t>2.5. Ciclo de vida do contrato</a:t>
            </a:r>
          </a:p>
          <a:p>
            <a:pPr marL="0" indent="0" eaLnBrk="0" fontAlgn="base" hangingPunct="0">
              <a:spcBef>
                <a:spcPct val="30000"/>
              </a:spcBef>
              <a:spcAft>
                <a:spcPct val="0"/>
              </a:spcAft>
              <a:buClr>
                <a:srgbClr val="FFD200"/>
              </a:buClr>
              <a:buSzTx/>
              <a:buNone/>
            </a:pPr>
            <a:endParaRPr lang="pt-BR" sz="1400" b="1" kern="0" dirty="0">
              <a:solidFill>
                <a:schemeClr val="tx1"/>
              </a:solidFill>
            </a:endParaRPr>
          </a:p>
          <a:p>
            <a:pPr marL="0" indent="0" algn="just">
              <a:buNone/>
            </a:pPr>
            <a:r>
              <a:rPr lang="pt-BR" sz="1100" kern="0" dirty="0" smtClean="0">
                <a:solidFill>
                  <a:schemeClr val="tx1"/>
                </a:solidFill>
                <a:cs typeface="Times New Roman" pitchFamily="18" charset="0"/>
              </a:rPr>
              <a:t>A indicação de número </a:t>
            </a:r>
            <a:r>
              <a:rPr lang="pt-BR" sz="1100" kern="0" dirty="0">
                <a:solidFill>
                  <a:schemeClr val="tx1"/>
                </a:solidFill>
                <a:cs typeface="Times New Roman" pitchFamily="18" charset="0"/>
              </a:rPr>
              <a:t>8</a:t>
            </a:r>
            <a:r>
              <a:rPr lang="pt-BR" sz="1100" kern="0" dirty="0" smtClean="0">
                <a:solidFill>
                  <a:schemeClr val="tx1"/>
                </a:solidFill>
                <a:cs typeface="Times New Roman" pitchFamily="18" charset="0"/>
              </a:rPr>
              <a:t> na Figura 8B</a:t>
            </a:r>
            <a:r>
              <a:rPr lang="pt-BR" sz="1100" kern="0" dirty="0" smtClean="0">
                <a:solidFill>
                  <a:schemeClr val="tx1"/>
                </a:solidFill>
                <a:latin typeface="+mj-lt"/>
                <a:cs typeface="Times New Roman" pitchFamily="18" charset="0"/>
              </a:rPr>
              <a:t> </a:t>
            </a:r>
            <a:r>
              <a:rPr lang="pt-BR" sz="1100" kern="0" dirty="0" smtClean="0">
                <a:solidFill>
                  <a:schemeClr val="tx1"/>
                </a:solidFill>
                <a:cs typeface="Times New Roman" pitchFamily="18" charset="0"/>
              </a:rPr>
              <a:t> identifica a necessidade de se inserir o responsável pelo o acompanhamento e mensuração do mesmo.</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ATENÇÃO: é importante que exista somente um responsável por cada indicador. </a:t>
            </a: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O objetivo de se inserir a fórmula de cálculo (Indicação </a:t>
            </a:r>
            <a:r>
              <a:rPr lang="pt-BR" sz="1100" kern="0" dirty="0" smtClean="0">
                <a:solidFill>
                  <a:schemeClr val="tx1"/>
                </a:solidFill>
                <a:cs typeface="Times New Roman" pitchFamily="18" charset="0"/>
              </a:rPr>
              <a:t>9 </a:t>
            </a:r>
            <a:r>
              <a:rPr lang="pt-BR" sz="1100" kern="0" dirty="0">
                <a:solidFill>
                  <a:schemeClr val="tx1"/>
                </a:solidFill>
                <a:cs typeface="Times New Roman" pitchFamily="18" charset="0"/>
              </a:rPr>
              <a:t>da Figura </a:t>
            </a:r>
            <a:r>
              <a:rPr lang="pt-BR" sz="1100" kern="0" dirty="0" smtClean="0">
                <a:solidFill>
                  <a:schemeClr val="tx1"/>
                </a:solidFill>
                <a:cs typeface="Times New Roman" pitchFamily="18" charset="0"/>
              </a:rPr>
              <a:t>8B</a:t>
            </a:r>
            <a:r>
              <a:rPr lang="pt-BR" sz="1100" kern="0" dirty="0">
                <a:solidFill>
                  <a:schemeClr val="tx1"/>
                </a:solidFill>
                <a:cs typeface="Times New Roman" pitchFamily="18" charset="0"/>
              </a:rPr>
              <a:t>) é possibilitar que todos os leitores tenham acesso ao raciocínio analítico construído para mensurar o indicador </a:t>
            </a:r>
            <a:r>
              <a:rPr lang="pt-BR" sz="1100" kern="0" dirty="0" smtClean="0">
                <a:solidFill>
                  <a:schemeClr val="tx1"/>
                </a:solidFill>
                <a:cs typeface="Times New Roman" pitchFamily="18" charset="0"/>
              </a:rPr>
              <a:t>analisado.</a:t>
            </a: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As indicações </a:t>
            </a:r>
            <a:r>
              <a:rPr lang="pt-BR" sz="1100" kern="0" dirty="0" smtClean="0">
                <a:solidFill>
                  <a:schemeClr val="tx1"/>
                </a:solidFill>
                <a:cs typeface="Times New Roman" pitchFamily="18" charset="0"/>
              </a:rPr>
              <a:t>11 e 12 fazem </a:t>
            </a:r>
            <a:r>
              <a:rPr lang="pt-BR" sz="1100" kern="0" dirty="0">
                <a:solidFill>
                  <a:schemeClr val="tx1"/>
                </a:solidFill>
                <a:cs typeface="Times New Roman" pitchFamily="18" charset="0"/>
              </a:rPr>
              <a:t>referência a unidade na qual o indicador é medido, bem como aponta sua </a:t>
            </a:r>
            <a:r>
              <a:rPr lang="pt-BR" sz="1100" kern="0" dirty="0" smtClean="0">
                <a:solidFill>
                  <a:schemeClr val="tx1"/>
                </a:solidFill>
                <a:cs typeface="Times New Roman" pitchFamily="18" charset="0"/>
              </a:rPr>
              <a:t>periodicidade.</a:t>
            </a: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dirty="0">
              <a:solidFill>
                <a:schemeClr val="tx1"/>
              </a:solidFill>
              <a:cs typeface="Times New Roman" pitchFamily="18" charset="0"/>
            </a:endParaRPr>
          </a:p>
        </p:txBody>
      </p:sp>
      <p:sp>
        <p:nvSpPr>
          <p:cNvPr id="52" name="TextBox 51"/>
          <p:cNvSpPr txBox="1"/>
          <p:nvPr/>
        </p:nvSpPr>
        <p:spPr>
          <a:xfrm>
            <a:off x="962247" y="5417953"/>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8B – Estrutura de acompanhamento dos indicadores por processo</a:t>
            </a:r>
          </a:p>
        </p:txBody>
      </p:sp>
      <p:sp>
        <p:nvSpPr>
          <p:cNvPr id="18"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
        <p:nvSpPr>
          <p:cNvPr id="19" name="Oval 18"/>
          <p:cNvSpPr/>
          <p:nvPr/>
        </p:nvSpPr>
        <p:spPr>
          <a:xfrm>
            <a:off x="293917" y="2415233"/>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8</a:t>
            </a:r>
            <a:endParaRPr lang="pt-BR" sz="1200" b="1" dirty="0">
              <a:solidFill>
                <a:schemeClr val="tx2"/>
              </a:solidFill>
              <a:latin typeface="EYInterstate Light" panose="02000506000000020004" pitchFamily="2" charset="0"/>
            </a:endParaRPr>
          </a:p>
        </p:txBody>
      </p:sp>
      <p:sp>
        <p:nvSpPr>
          <p:cNvPr id="20" name="Rectangle 19"/>
          <p:cNvSpPr/>
          <p:nvPr/>
        </p:nvSpPr>
        <p:spPr>
          <a:xfrm>
            <a:off x="768923" y="2426016"/>
            <a:ext cx="1944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Responsável</a:t>
            </a:r>
            <a:endParaRPr lang="pt-BR" sz="1200" b="1" dirty="0">
              <a:solidFill>
                <a:schemeClr val="tx2"/>
              </a:solidFill>
              <a:latin typeface="EYInterstate Light" panose="02000506000000020004" pitchFamily="2" charset="0"/>
            </a:endParaRPr>
          </a:p>
        </p:txBody>
      </p:sp>
      <p:cxnSp>
        <p:nvCxnSpPr>
          <p:cNvPr id="21" name="Straight Connector 20"/>
          <p:cNvCxnSpPr>
            <a:stCxn id="19" idx="6"/>
            <a:endCxn id="20" idx="1"/>
          </p:cNvCxnSpPr>
          <p:nvPr/>
        </p:nvCxnSpPr>
        <p:spPr>
          <a:xfrm>
            <a:off x="539537" y="2532191"/>
            <a:ext cx="229386" cy="10783"/>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32" idx="4"/>
            <a:endCxn id="28" idx="1"/>
          </p:cNvCxnSpPr>
          <p:nvPr/>
        </p:nvCxnSpPr>
        <p:spPr>
          <a:xfrm rot="16200000" flipH="1">
            <a:off x="1654660" y="3474154"/>
            <a:ext cx="535597"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919383" y="303355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9</a:t>
            </a:r>
            <a:endParaRPr lang="pt-BR" sz="1200" b="1" dirty="0">
              <a:solidFill>
                <a:schemeClr val="tx2"/>
              </a:solidFill>
              <a:latin typeface="EYInterstate Light" panose="02000506000000020004" pitchFamily="2" charset="0"/>
            </a:endParaRPr>
          </a:p>
        </p:txBody>
      </p:sp>
      <p:sp>
        <p:nvSpPr>
          <p:cNvPr id="24" name="Rectangle 23"/>
          <p:cNvSpPr/>
          <p:nvPr/>
        </p:nvSpPr>
        <p:spPr>
          <a:xfrm>
            <a:off x="1222649" y="3398416"/>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Fórmula de Cálculo</a:t>
            </a:r>
            <a:endParaRPr lang="pt-BR" sz="1200" b="1" dirty="0">
              <a:solidFill>
                <a:schemeClr val="tx2"/>
              </a:solidFill>
              <a:latin typeface="EYInterstate Light" panose="02000506000000020004" pitchFamily="2" charset="0"/>
            </a:endParaRPr>
          </a:p>
        </p:txBody>
      </p:sp>
      <p:sp>
        <p:nvSpPr>
          <p:cNvPr id="28" name="Rectangle 27"/>
          <p:cNvSpPr/>
          <p:nvPr/>
        </p:nvSpPr>
        <p:spPr>
          <a:xfrm>
            <a:off x="1993093" y="3695630"/>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Meio de Verificação</a:t>
            </a:r>
            <a:endParaRPr lang="pt-BR" sz="1200" b="1" dirty="0">
              <a:solidFill>
                <a:schemeClr val="tx2"/>
              </a:solidFill>
              <a:latin typeface="EYInterstate Light" panose="02000506000000020004" pitchFamily="2" charset="0"/>
            </a:endParaRPr>
          </a:p>
        </p:txBody>
      </p:sp>
      <p:cxnSp>
        <p:nvCxnSpPr>
          <p:cNvPr id="30" name="Elbow Connector 29"/>
          <p:cNvCxnSpPr>
            <a:stCxn id="23" idx="4"/>
            <a:endCxn id="24" idx="1"/>
          </p:cNvCxnSpPr>
          <p:nvPr/>
        </p:nvCxnSpPr>
        <p:spPr>
          <a:xfrm rot="16200000" flipH="1">
            <a:off x="1008469" y="3301194"/>
            <a:ext cx="247904" cy="180456"/>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729013" y="3043075"/>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5" name="TextBox 4"/>
          <p:cNvSpPr txBox="1"/>
          <p:nvPr/>
        </p:nvSpPr>
        <p:spPr>
          <a:xfrm>
            <a:off x="1766097" y="3057012"/>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10</a:t>
            </a:r>
            <a:endParaRPr lang="pt-BR" sz="1200" b="1" dirty="0" smtClean="0">
              <a:solidFill>
                <a:schemeClr val="tx2"/>
              </a:solidFill>
              <a:latin typeface="EYInterstate Light" panose="02000506000000020004" pitchFamily="2" charset="0"/>
            </a:endParaRPr>
          </a:p>
        </p:txBody>
      </p:sp>
      <p:sp>
        <p:nvSpPr>
          <p:cNvPr id="39" name="Rectangle 38"/>
          <p:cNvSpPr/>
          <p:nvPr/>
        </p:nvSpPr>
        <p:spPr>
          <a:xfrm>
            <a:off x="2717005" y="4005193"/>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Unidade</a:t>
            </a:r>
            <a:endParaRPr lang="pt-BR" sz="1200" b="1" dirty="0">
              <a:solidFill>
                <a:schemeClr val="tx2"/>
              </a:solidFill>
              <a:latin typeface="EYInterstate Light" panose="02000506000000020004" pitchFamily="2" charset="0"/>
            </a:endParaRPr>
          </a:p>
        </p:txBody>
      </p:sp>
      <p:sp>
        <p:nvSpPr>
          <p:cNvPr id="40" name="Oval 39"/>
          <p:cNvSpPr/>
          <p:nvPr/>
        </p:nvSpPr>
        <p:spPr>
          <a:xfrm>
            <a:off x="2452925" y="302401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41" name="TextBox 40"/>
          <p:cNvSpPr txBox="1"/>
          <p:nvPr/>
        </p:nvSpPr>
        <p:spPr>
          <a:xfrm>
            <a:off x="2490009" y="305224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11</a:t>
            </a:r>
            <a:endParaRPr lang="pt-BR" sz="1200" b="1" dirty="0" smtClean="0">
              <a:solidFill>
                <a:schemeClr val="tx2"/>
              </a:solidFill>
              <a:latin typeface="EYInterstate Light" panose="02000506000000020004" pitchFamily="2" charset="0"/>
            </a:endParaRPr>
          </a:p>
        </p:txBody>
      </p:sp>
      <p:sp>
        <p:nvSpPr>
          <p:cNvPr id="43" name="Rectangle 42"/>
          <p:cNvSpPr/>
          <p:nvPr/>
        </p:nvSpPr>
        <p:spPr>
          <a:xfrm>
            <a:off x="3283741" y="4314755"/>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Periodicidade</a:t>
            </a:r>
            <a:endParaRPr lang="pt-BR" sz="1200" b="1" dirty="0">
              <a:solidFill>
                <a:schemeClr val="tx2"/>
              </a:solidFill>
              <a:latin typeface="EYInterstate Light" panose="02000506000000020004" pitchFamily="2" charset="0"/>
            </a:endParaRPr>
          </a:p>
        </p:txBody>
      </p:sp>
      <p:sp>
        <p:nvSpPr>
          <p:cNvPr id="44" name="Oval 43"/>
          <p:cNvSpPr/>
          <p:nvPr/>
        </p:nvSpPr>
        <p:spPr>
          <a:xfrm>
            <a:off x="3019661" y="303353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47" name="TextBox 46"/>
          <p:cNvSpPr txBox="1"/>
          <p:nvPr/>
        </p:nvSpPr>
        <p:spPr>
          <a:xfrm>
            <a:off x="3056745" y="3047476"/>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12</a:t>
            </a:r>
            <a:endParaRPr lang="pt-BR" sz="1200" b="1" dirty="0" smtClean="0">
              <a:solidFill>
                <a:schemeClr val="tx2"/>
              </a:solidFill>
              <a:latin typeface="EYInterstate Light" panose="02000506000000020004" pitchFamily="2" charset="0"/>
            </a:endParaRPr>
          </a:p>
        </p:txBody>
      </p:sp>
      <p:cxnSp>
        <p:nvCxnSpPr>
          <p:cNvPr id="48" name="Elbow Connector 47"/>
          <p:cNvCxnSpPr>
            <a:stCxn id="51" idx="4"/>
            <a:endCxn id="50" idx="1"/>
          </p:cNvCxnSpPr>
          <p:nvPr/>
        </p:nvCxnSpPr>
        <p:spPr>
          <a:xfrm rot="16200000" flipH="1">
            <a:off x="3281064" y="3928970"/>
            <a:ext cx="1435724"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55" idx="4"/>
            <a:endCxn id="54" idx="1"/>
          </p:cNvCxnSpPr>
          <p:nvPr/>
        </p:nvCxnSpPr>
        <p:spPr>
          <a:xfrm rot="16200000" flipH="1">
            <a:off x="3697779" y="4088511"/>
            <a:ext cx="1735766"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069561" y="4600509"/>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Peso do Indicador</a:t>
            </a:r>
            <a:endParaRPr lang="pt-BR" sz="1200" b="1" dirty="0">
              <a:solidFill>
                <a:schemeClr val="tx2"/>
              </a:solidFill>
              <a:latin typeface="EYInterstate Light" panose="02000506000000020004" pitchFamily="2" charset="0"/>
            </a:endParaRPr>
          </a:p>
        </p:txBody>
      </p:sp>
      <p:sp>
        <p:nvSpPr>
          <p:cNvPr id="51" name="Oval 50"/>
          <p:cNvSpPr/>
          <p:nvPr/>
        </p:nvSpPr>
        <p:spPr>
          <a:xfrm>
            <a:off x="3805481" y="304782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53" name="TextBox 52"/>
          <p:cNvSpPr txBox="1"/>
          <p:nvPr/>
        </p:nvSpPr>
        <p:spPr>
          <a:xfrm>
            <a:off x="3842565" y="306176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13</a:t>
            </a:r>
            <a:endParaRPr lang="pt-BR" sz="1200" b="1" dirty="0" smtClean="0">
              <a:solidFill>
                <a:schemeClr val="tx2"/>
              </a:solidFill>
              <a:latin typeface="EYInterstate Light" panose="02000506000000020004" pitchFamily="2" charset="0"/>
            </a:endParaRPr>
          </a:p>
        </p:txBody>
      </p:sp>
      <p:sp>
        <p:nvSpPr>
          <p:cNvPr id="54" name="Rectangle 53"/>
          <p:cNvSpPr/>
          <p:nvPr/>
        </p:nvSpPr>
        <p:spPr>
          <a:xfrm>
            <a:off x="4636297" y="4910071"/>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Meta Geral</a:t>
            </a:r>
            <a:endParaRPr lang="pt-BR" sz="1200" b="1" dirty="0">
              <a:solidFill>
                <a:schemeClr val="tx2"/>
              </a:solidFill>
              <a:latin typeface="EYInterstate Light" panose="02000506000000020004" pitchFamily="2" charset="0"/>
            </a:endParaRPr>
          </a:p>
        </p:txBody>
      </p:sp>
      <p:sp>
        <p:nvSpPr>
          <p:cNvPr id="55" name="Oval 54"/>
          <p:cNvSpPr/>
          <p:nvPr/>
        </p:nvSpPr>
        <p:spPr>
          <a:xfrm>
            <a:off x="4372217" y="305734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56" name="TextBox 55"/>
          <p:cNvSpPr txBox="1"/>
          <p:nvPr/>
        </p:nvSpPr>
        <p:spPr>
          <a:xfrm>
            <a:off x="4409301" y="307128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14</a:t>
            </a:r>
            <a:endParaRPr lang="pt-BR" sz="1200" b="1" dirty="0" smtClean="0">
              <a:solidFill>
                <a:schemeClr val="tx2"/>
              </a:solidFill>
              <a:latin typeface="EYInterstate Light" panose="02000506000000020004" pitchFamily="2" charset="0"/>
            </a:endParaRPr>
          </a:p>
        </p:txBody>
      </p:sp>
      <p:cxnSp>
        <p:nvCxnSpPr>
          <p:cNvPr id="64" name="Elbow Connector 63"/>
          <p:cNvCxnSpPr>
            <a:stCxn id="67" idx="4"/>
            <a:endCxn id="66" idx="1"/>
          </p:cNvCxnSpPr>
          <p:nvPr/>
        </p:nvCxnSpPr>
        <p:spPr>
          <a:xfrm rot="16200000" flipH="1">
            <a:off x="5155116" y="3331269"/>
            <a:ext cx="221283"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70" idx="4"/>
            <a:endCxn id="69" idx="3"/>
          </p:cNvCxnSpPr>
          <p:nvPr/>
        </p:nvCxnSpPr>
        <p:spPr>
          <a:xfrm rot="5400000">
            <a:off x="6219277" y="3522273"/>
            <a:ext cx="621335" cy="178354"/>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336392" y="3395588"/>
            <a:ext cx="1080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Realizado</a:t>
            </a:r>
            <a:endParaRPr lang="pt-BR" sz="1200" b="1" dirty="0">
              <a:solidFill>
                <a:schemeClr val="tx2"/>
              </a:solidFill>
              <a:latin typeface="EYInterstate Light" panose="02000506000000020004" pitchFamily="2" charset="0"/>
            </a:endParaRPr>
          </a:p>
        </p:txBody>
      </p:sp>
      <p:sp>
        <p:nvSpPr>
          <p:cNvPr id="67" name="Oval 66"/>
          <p:cNvSpPr/>
          <p:nvPr/>
        </p:nvSpPr>
        <p:spPr>
          <a:xfrm>
            <a:off x="5072312" y="305734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68" name="TextBox 67"/>
          <p:cNvSpPr txBox="1"/>
          <p:nvPr/>
        </p:nvSpPr>
        <p:spPr>
          <a:xfrm>
            <a:off x="5109396" y="307128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15</a:t>
            </a:r>
            <a:endParaRPr lang="pt-BR" sz="1200" b="1" dirty="0" smtClean="0">
              <a:solidFill>
                <a:schemeClr val="tx2"/>
              </a:solidFill>
              <a:latin typeface="EYInterstate Light" panose="02000506000000020004" pitchFamily="2" charset="0"/>
            </a:endParaRPr>
          </a:p>
        </p:txBody>
      </p:sp>
      <p:sp>
        <p:nvSpPr>
          <p:cNvPr id="69" name="Rectangle 68"/>
          <p:cNvSpPr/>
          <p:nvPr/>
        </p:nvSpPr>
        <p:spPr>
          <a:xfrm>
            <a:off x="5288767" y="3805160"/>
            <a:ext cx="1152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Desvio</a:t>
            </a:r>
            <a:endParaRPr lang="pt-BR" sz="1200" b="1" dirty="0">
              <a:solidFill>
                <a:schemeClr val="tx2"/>
              </a:solidFill>
              <a:latin typeface="EYInterstate Light" panose="02000506000000020004" pitchFamily="2" charset="0"/>
            </a:endParaRPr>
          </a:p>
        </p:txBody>
      </p:sp>
      <p:sp>
        <p:nvSpPr>
          <p:cNvPr id="70" name="Oval 69"/>
          <p:cNvSpPr/>
          <p:nvPr/>
        </p:nvSpPr>
        <p:spPr>
          <a:xfrm>
            <a:off x="6496311" y="306686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71" name="TextBox 70"/>
          <p:cNvSpPr txBox="1"/>
          <p:nvPr/>
        </p:nvSpPr>
        <p:spPr>
          <a:xfrm>
            <a:off x="6533395" y="308080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17</a:t>
            </a:r>
            <a:endParaRPr lang="pt-BR" sz="1200" b="1" dirty="0" smtClean="0">
              <a:solidFill>
                <a:schemeClr val="tx2"/>
              </a:solidFill>
              <a:latin typeface="EYInterstate Light" panose="02000506000000020004" pitchFamily="2" charset="0"/>
            </a:endParaRPr>
          </a:p>
        </p:txBody>
      </p:sp>
      <p:cxnSp>
        <p:nvCxnSpPr>
          <p:cNvPr id="72" name="Elbow Connector 71"/>
          <p:cNvCxnSpPr>
            <a:stCxn id="75" idx="1"/>
            <a:endCxn id="73" idx="3"/>
          </p:cNvCxnSpPr>
          <p:nvPr/>
        </p:nvCxnSpPr>
        <p:spPr>
          <a:xfrm rot="10800000" flipV="1">
            <a:off x="5371719" y="2567867"/>
            <a:ext cx="418720" cy="39765"/>
          </a:xfrm>
          <a:prstGeom prst="bentConnector3">
            <a:avLst>
              <a:gd name="adj1" fmla="val 50000"/>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291719" y="2490675"/>
            <a:ext cx="1080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Realizado</a:t>
            </a:r>
            <a:endParaRPr lang="pt-BR" sz="1200" b="1" dirty="0">
              <a:solidFill>
                <a:schemeClr val="tx2"/>
              </a:solidFill>
              <a:latin typeface="EYInterstate Light" panose="02000506000000020004" pitchFamily="2" charset="0"/>
            </a:endParaRPr>
          </a:p>
        </p:txBody>
      </p:sp>
      <p:sp>
        <p:nvSpPr>
          <p:cNvPr id="74" name="Oval 73"/>
          <p:cNvSpPr/>
          <p:nvPr/>
        </p:nvSpPr>
        <p:spPr>
          <a:xfrm>
            <a:off x="5753355" y="246679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75" name="TextBox 74"/>
          <p:cNvSpPr txBox="1"/>
          <p:nvPr/>
        </p:nvSpPr>
        <p:spPr>
          <a:xfrm>
            <a:off x="5790439" y="2480729"/>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16</a:t>
            </a:r>
            <a:endParaRPr lang="pt-BR" sz="1200" b="1" dirty="0" smtClean="0">
              <a:solidFill>
                <a:schemeClr val="tx2"/>
              </a:solidFill>
              <a:latin typeface="EYInterstate Light" panose="02000506000000020004" pitchFamily="2" charset="0"/>
            </a:endParaRPr>
          </a:p>
        </p:txBody>
      </p:sp>
    </p:spTree>
    <p:extLst>
      <p:ext uri="{BB962C8B-B14F-4D97-AF65-F5344CB8AC3E}">
        <p14:creationId xmlns:p14="http://schemas.microsoft.com/office/powerpoint/2010/main" val="452414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180711"/>
          </a:xfrm>
        </p:spPr>
        <p:txBody>
          <a:bodyPr/>
          <a:lstStyle/>
          <a:p>
            <a:pPr marL="0" indent="0" algn="just">
              <a:buNone/>
            </a:pPr>
            <a:r>
              <a:rPr lang="pt-BR" sz="1100" kern="0" dirty="0" smtClean="0">
                <a:solidFill>
                  <a:schemeClr val="tx1"/>
                </a:solidFill>
                <a:cs typeface="Times New Roman" pitchFamily="18" charset="0"/>
              </a:rPr>
              <a:t>O campo “Peso do Indicador”, apontado na indicação de número treze (13), possibilita a escolha de qual o grau de relevância de importância de um determinado indicador em relação a outro. Ao clicar no campo em branco para se inserir o peso do indicador, aparecerá uma lista contendo cinco opções (Figura 8.1C).</a:t>
            </a: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Tanto a “Meta Geral” quanto o “Realizado Geral” são calculados levando em consideração o desempenho do indicador de acordo com sua periodicidade. Estes dois campos apresentados nas indicações </a:t>
            </a:r>
            <a:r>
              <a:rPr lang="pt-BR" sz="1100" kern="0" dirty="0" smtClean="0">
                <a:solidFill>
                  <a:schemeClr val="tx1"/>
                </a:solidFill>
                <a:cs typeface="Times New Roman" pitchFamily="18" charset="0"/>
              </a:rPr>
              <a:t>quatorze (14) </a:t>
            </a:r>
            <a:r>
              <a:rPr lang="pt-BR" sz="1100" kern="0" dirty="0">
                <a:solidFill>
                  <a:schemeClr val="tx1"/>
                </a:solidFill>
                <a:cs typeface="Times New Roman" pitchFamily="18" charset="0"/>
              </a:rPr>
              <a:t>e </a:t>
            </a:r>
            <a:r>
              <a:rPr lang="pt-BR" sz="1100" kern="0" dirty="0" smtClean="0">
                <a:solidFill>
                  <a:schemeClr val="tx1"/>
                </a:solidFill>
                <a:cs typeface="Times New Roman" pitchFamily="18" charset="0"/>
              </a:rPr>
              <a:t>quinze (15)  </a:t>
            </a:r>
            <a:r>
              <a:rPr lang="pt-BR" sz="1100" kern="0" dirty="0">
                <a:solidFill>
                  <a:schemeClr val="tx1"/>
                </a:solidFill>
                <a:cs typeface="Times New Roman" pitchFamily="18" charset="0"/>
              </a:rPr>
              <a:t>são o resultado da média aritmética simples do acompanhamento do indicador.</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A indicação de número </a:t>
            </a:r>
            <a:r>
              <a:rPr lang="pt-BR" sz="1100" kern="0" dirty="0" smtClean="0">
                <a:solidFill>
                  <a:schemeClr val="tx1"/>
                </a:solidFill>
                <a:cs typeface="Times New Roman" pitchFamily="18" charset="0"/>
              </a:rPr>
              <a:t>dezesseis (16) </a:t>
            </a:r>
            <a:r>
              <a:rPr lang="pt-BR" sz="1100" kern="0" dirty="0">
                <a:solidFill>
                  <a:schemeClr val="tx1"/>
                </a:solidFill>
                <a:cs typeface="Times New Roman" pitchFamily="18" charset="0"/>
              </a:rPr>
              <a:t>faz-se extremamente importante, uma vez que ao clicar no campo de preenchimento você tem a opção de duas escolhas “Acima da meta” e “Abaixo da meta”, permitindo adequar o indicador ao seu objetivo e à sua meta (Figura </a:t>
            </a:r>
            <a:r>
              <a:rPr lang="pt-BR" sz="1100" kern="0" dirty="0" smtClean="0">
                <a:solidFill>
                  <a:schemeClr val="tx1"/>
                </a:solidFill>
                <a:cs typeface="Times New Roman" pitchFamily="18" charset="0"/>
              </a:rPr>
              <a:t>8.2D</a:t>
            </a:r>
            <a:r>
              <a:rPr lang="pt-BR" sz="1100" kern="0" dirty="0">
                <a:solidFill>
                  <a:schemeClr val="tx1"/>
                </a:solidFill>
                <a:cs typeface="Times New Roman" pitchFamily="18" charset="0"/>
              </a:rPr>
              <a:t>)</a:t>
            </a: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O campo “Desvio” (Indicação de número </a:t>
            </a:r>
            <a:r>
              <a:rPr lang="pt-BR" sz="1100" kern="0" dirty="0" smtClean="0">
                <a:solidFill>
                  <a:schemeClr val="tx1"/>
                </a:solidFill>
                <a:cs typeface="Times New Roman" pitchFamily="18" charset="0"/>
              </a:rPr>
              <a:t>17) </a:t>
            </a:r>
            <a:r>
              <a:rPr lang="pt-BR" sz="1100" kern="0" dirty="0">
                <a:solidFill>
                  <a:schemeClr val="tx1"/>
                </a:solidFill>
                <a:cs typeface="Times New Roman" pitchFamily="18" charset="0"/>
              </a:rPr>
              <a:t>aponta a distância entre o resultado obtido pelo indicador e sua meta, ponderado pelo peso. Abaixo encontra-se detalhado a fórmula de cálculo: </a:t>
            </a: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p:txBody>
      </p:sp>
      <p:grpSp>
        <p:nvGrpSpPr>
          <p:cNvPr id="10" name="Group 9"/>
          <p:cNvGrpSpPr/>
          <p:nvPr/>
        </p:nvGrpSpPr>
        <p:grpSpPr>
          <a:xfrm>
            <a:off x="962247" y="1800029"/>
            <a:ext cx="4517765" cy="2494538"/>
            <a:chOff x="1712913" y="5205904"/>
            <a:chExt cx="4517765" cy="2494538"/>
          </a:xfrm>
        </p:grpSpPr>
        <p:grpSp>
          <p:nvGrpSpPr>
            <p:cNvPr id="3" name="Group 2"/>
            <p:cNvGrpSpPr/>
            <p:nvPr/>
          </p:nvGrpSpPr>
          <p:grpSpPr>
            <a:xfrm>
              <a:off x="1712913" y="5205904"/>
              <a:ext cx="1104040" cy="1162050"/>
              <a:chOff x="2740541" y="5001068"/>
              <a:chExt cx="1104040" cy="116205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0541" y="5001068"/>
                <a:ext cx="9239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rot="7985373">
                <a:off x="3490210" y="5070344"/>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grpSp>
        <p:sp>
          <p:nvSpPr>
            <p:cNvPr id="4" name="Striped Right Arrow 3"/>
            <p:cNvSpPr/>
            <p:nvPr/>
          </p:nvSpPr>
          <p:spPr>
            <a:xfrm>
              <a:off x="2867362" y="5356310"/>
              <a:ext cx="922638" cy="882503"/>
            </a:xfrm>
            <a:prstGeom prst="stripedRightArrow">
              <a:avLst/>
            </a:prstGeom>
            <a:solidFill>
              <a:schemeClr val="bg1">
                <a:lumMod val="40000"/>
                <a:lumOff val="6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grpSp>
          <p:nvGrpSpPr>
            <p:cNvPr id="8" name="Group 7"/>
            <p:cNvGrpSpPr/>
            <p:nvPr/>
          </p:nvGrpSpPr>
          <p:grpSpPr>
            <a:xfrm>
              <a:off x="3853552" y="5665079"/>
              <a:ext cx="1934110" cy="646075"/>
              <a:chOff x="3853552" y="5665079"/>
              <a:chExt cx="1934110" cy="646075"/>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8924" y="5665079"/>
                <a:ext cx="1715304" cy="26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3973169"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674228"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98434"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48964"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823699"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53552" y="6113717"/>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smtClean="0">
                    <a:latin typeface="EYInterstate Light" panose="02000506000000020004" pitchFamily="2" charset="0"/>
                  </a:rPr>
                  <a:t>1</a:t>
                </a:r>
              </a:p>
            </p:txBody>
          </p:sp>
          <p:sp>
            <p:nvSpPr>
              <p:cNvPr id="61" name="TextBox 60"/>
              <p:cNvSpPr txBox="1"/>
              <p:nvPr/>
            </p:nvSpPr>
            <p:spPr>
              <a:xfrm>
                <a:off x="4282410" y="6117255"/>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a:latin typeface="EYInterstate Light" panose="02000506000000020004" pitchFamily="2" charset="0"/>
                  </a:rPr>
                  <a:t>2</a:t>
                </a:r>
                <a:endParaRPr lang="pt-BR" sz="1200" dirty="0" smtClean="0">
                  <a:latin typeface="EYInterstate Light" panose="02000506000000020004" pitchFamily="2" charset="0"/>
                </a:endParaRPr>
              </a:p>
            </p:txBody>
          </p:sp>
          <p:sp>
            <p:nvSpPr>
              <p:cNvPr id="62" name="TextBox 61"/>
              <p:cNvSpPr txBox="1"/>
              <p:nvPr/>
            </p:nvSpPr>
            <p:spPr>
              <a:xfrm>
                <a:off x="4700635" y="6110160"/>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smtClean="0">
                    <a:latin typeface="EYInterstate Light" panose="02000506000000020004" pitchFamily="2" charset="0"/>
                  </a:rPr>
                  <a:t>3</a:t>
                </a:r>
              </a:p>
            </p:txBody>
          </p:sp>
          <p:sp>
            <p:nvSpPr>
              <p:cNvPr id="63" name="TextBox 62"/>
              <p:cNvSpPr txBox="1"/>
              <p:nvPr/>
            </p:nvSpPr>
            <p:spPr>
              <a:xfrm>
                <a:off x="5129493" y="6113698"/>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a:latin typeface="EYInterstate Light" panose="02000506000000020004" pitchFamily="2" charset="0"/>
                  </a:rPr>
                  <a:t>4</a:t>
                </a:r>
                <a:endParaRPr lang="pt-BR" sz="1200" dirty="0" smtClean="0">
                  <a:latin typeface="EYInterstate Light" panose="02000506000000020004" pitchFamily="2" charset="0"/>
                </a:endParaRPr>
              </a:p>
            </p:txBody>
          </p:sp>
          <p:sp>
            <p:nvSpPr>
              <p:cNvPr id="84" name="TextBox 83"/>
              <p:cNvSpPr txBox="1"/>
              <p:nvPr/>
            </p:nvSpPr>
            <p:spPr>
              <a:xfrm>
                <a:off x="5537085" y="6117236"/>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smtClean="0">
                    <a:latin typeface="EYInterstate Light" panose="02000506000000020004" pitchFamily="2" charset="0"/>
                  </a:rPr>
                  <a:t>5</a:t>
                </a:r>
              </a:p>
            </p:txBody>
          </p:sp>
        </p:grpSp>
        <p:sp>
          <p:nvSpPr>
            <p:cNvPr id="9" name="TextBox 8"/>
            <p:cNvSpPr txBox="1"/>
            <p:nvPr/>
          </p:nvSpPr>
          <p:spPr>
            <a:xfrm>
              <a:off x="3946941" y="6336992"/>
              <a:ext cx="2283737" cy="136345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b="1" u="sng" dirty="0" smtClean="0">
                  <a:latin typeface="EYInterstate Light" panose="02000506000000020004" pitchFamily="2" charset="0"/>
                </a:rPr>
                <a:t>Escala</a:t>
              </a:r>
              <a:r>
                <a:rPr lang="pt-BR" sz="1200" b="1" dirty="0" smtClean="0">
                  <a:latin typeface="EYInterstate Light" panose="02000506000000020004" pitchFamily="2" charset="0"/>
                </a:rPr>
                <a:t>:</a:t>
              </a:r>
            </a:p>
            <a:p>
              <a:pPr>
                <a:lnSpc>
                  <a:spcPct val="85000"/>
                </a:lnSpc>
                <a:spcAft>
                  <a:spcPts val="600"/>
                </a:spcAft>
                <a:buClr>
                  <a:schemeClr val="accent2"/>
                </a:buClr>
                <a:buSzPct val="70000"/>
              </a:pPr>
              <a:r>
                <a:rPr lang="pt-BR" sz="1200" dirty="0" smtClean="0">
                  <a:latin typeface="EYInterstate Light" panose="02000506000000020004" pitchFamily="2" charset="0"/>
                </a:rPr>
                <a:t>1 – Muito pouco relevante</a:t>
              </a:r>
            </a:p>
            <a:p>
              <a:pPr>
                <a:lnSpc>
                  <a:spcPct val="85000"/>
                </a:lnSpc>
                <a:spcAft>
                  <a:spcPts val="600"/>
                </a:spcAft>
                <a:buClr>
                  <a:schemeClr val="accent2"/>
                </a:buClr>
                <a:buSzPct val="70000"/>
              </a:pPr>
              <a:r>
                <a:rPr lang="pt-BR" sz="1200" dirty="0" smtClean="0">
                  <a:latin typeface="EYInterstate Light" panose="02000506000000020004" pitchFamily="2" charset="0"/>
                </a:rPr>
                <a:t>2 – Pouco relevante</a:t>
              </a:r>
            </a:p>
            <a:p>
              <a:pPr>
                <a:lnSpc>
                  <a:spcPct val="85000"/>
                </a:lnSpc>
                <a:spcAft>
                  <a:spcPts val="600"/>
                </a:spcAft>
                <a:buClr>
                  <a:schemeClr val="accent2"/>
                </a:buClr>
                <a:buSzPct val="70000"/>
              </a:pPr>
              <a:r>
                <a:rPr lang="pt-BR" sz="1200" dirty="0" smtClean="0">
                  <a:latin typeface="EYInterstate Light" panose="02000506000000020004" pitchFamily="2" charset="0"/>
                </a:rPr>
                <a:t>3 – Neutro </a:t>
              </a:r>
            </a:p>
            <a:p>
              <a:pPr>
                <a:lnSpc>
                  <a:spcPct val="85000"/>
                </a:lnSpc>
                <a:spcAft>
                  <a:spcPts val="600"/>
                </a:spcAft>
                <a:buClr>
                  <a:schemeClr val="accent2"/>
                </a:buClr>
                <a:buSzPct val="70000"/>
              </a:pPr>
              <a:r>
                <a:rPr lang="pt-BR" sz="1200" dirty="0" smtClean="0">
                  <a:latin typeface="EYInterstate Light" panose="02000506000000020004" pitchFamily="2" charset="0"/>
                </a:rPr>
                <a:t>4 – Relevante</a:t>
              </a:r>
            </a:p>
            <a:p>
              <a:pPr>
                <a:lnSpc>
                  <a:spcPct val="85000"/>
                </a:lnSpc>
                <a:spcAft>
                  <a:spcPts val="600"/>
                </a:spcAft>
                <a:buClr>
                  <a:schemeClr val="accent2"/>
                </a:buClr>
                <a:buSzPct val="70000"/>
              </a:pPr>
              <a:r>
                <a:rPr lang="pt-BR" sz="1200" dirty="0" smtClean="0">
                  <a:latin typeface="EYInterstate Light" panose="02000506000000020004" pitchFamily="2" charset="0"/>
                </a:rPr>
                <a:t>5 – Muito relevante </a:t>
              </a:r>
            </a:p>
          </p:txBody>
        </p:sp>
      </p:grpSp>
      <p:sp>
        <p:nvSpPr>
          <p:cNvPr id="85" name="TextBox 84"/>
          <p:cNvSpPr txBox="1"/>
          <p:nvPr/>
        </p:nvSpPr>
        <p:spPr>
          <a:xfrm>
            <a:off x="754376" y="4481611"/>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8.1C – Escala de pesos para um determinado indicador</a:t>
            </a:r>
          </a:p>
        </p:txBody>
      </p:sp>
      <p:grpSp>
        <p:nvGrpSpPr>
          <p:cNvPr id="30" name="Group 29"/>
          <p:cNvGrpSpPr/>
          <p:nvPr/>
        </p:nvGrpSpPr>
        <p:grpSpPr>
          <a:xfrm>
            <a:off x="962247" y="6321536"/>
            <a:ext cx="4933507" cy="1491655"/>
            <a:chOff x="962247" y="5997580"/>
            <a:chExt cx="4933507" cy="1491655"/>
          </a:xfrm>
        </p:grpSpPr>
        <p:grpSp>
          <p:nvGrpSpPr>
            <p:cNvPr id="31" name="Group 30"/>
            <p:cNvGrpSpPr/>
            <p:nvPr/>
          </p:nvGrpSpPr>
          <p:grpSpPr>
            <a:xfrm>
              <a:off x="1720647" y="5997580"/>
              <a:ext cx="4130082" cy="1268039"/>
              <a:chOff x="1720647" y="5784920"/>
              <a:chExt cx="4130082" cy="1268039"/>
            </a:xfrm>
          </p:grpSpPr>
          <p:pic>
            <p:nvPicPr>
              <p:cNvPr id="33"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20647" y="5784920"/>
                <a:ext cx="1330643" cy="8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ight Arrow 33"/>
              <p:cNvSpPr/>
              <p:nvPr/>
            </p:nvSpPr>
            <p:spPr>
              <a:xfrm rot="7985373">
                <a:off x="2877034" y="5811668"/>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cxnSp>
            <p:nvCxnSpPr>
              <p:cNvPr id="36" name="Straight Connector 35"/>
              <p:cNvCxnSpPr/>
              <p:nvPr/>
            </p:nvCxnSpPr>
            <p:spPr>
              <a:xfrm>
                <a:off x="2573079" y="6453963"/>
                <a:ext cx="859099" cy="0"/>
              </a:xfrm>
              <a:prstGeom prst="line">
                <a:avLst/>
              </a:prstGeom>
              <a:ln w="9525">
                <a:solidFill>
                  <a:schemeClr val="accent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429000" y="6198782"/>
                <a:ext cx="3178" cy="255181"/>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573079" y="6542565"/>
                <a:ext cx="862637" cy="10633"/>
              </a:xfrm>
              <a:prstGeom prst="line">
                <a:avLst/>
              </a:prstGeom>
              <a:ln w="9525">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432538" y="6563842"/>
                <a:ext cx="3178" cy="255181"/>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490507" y="5942851"/>
                <a:ext cx="2360222" cy="46859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100" dirty="0" smtClean="0">
                    <a:latin typeface="EYInterstate Light" panose="02000506000000020004" pitchFamily="2" charset="0"/>
                  </a:rPr>
                  <a:t>Ao analisar o indicador, o realizado deve se manter acima da meta estipulada</a:t>
                </a:r>
              </a:p>
            </p:txBody>
          </p:sp>
          <p:sp>
            <p:nvSpPr>
              <p:cNvPr id="41" name="TextBox 40"/>
              <p:cNvSpPr txBox="1"/>
              <p:nvPr/>
            </p:nvSpPr>
            <p:spPr>
              <a:xfrm>
                <a:off x="3472779" y="6584369"/>
                <a:ext cx="2360222" cy="46859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100" dirty="0" smtClean="0">
                    <a:latin typeface="EYInterstate Light" panose="02000506000000020004" pitchFamily="2" charset="0"/>
                  </a:rPr>
                  <a:t>Ao analisar o indicador, o realizado deve se manter abaixo da meta estipulada</a:t>
                </a:r>
              </a:p>
            </p:txBody>
          </p:sp>
        </p:grpSp>
        <p:sp>
          <p:nvSpPr>
            <p:cNvPr id="32" name="TextBox 31"/>
            <p:cNvSpPr txBox="1"/>
            <p:nvPr/>
          </p:nvSpPr>
          <p:spPr>
            <a:xfrm>
              <a:off x="962247" y="7334577"/>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8.2D – Adequação do indicar à meta</a:t>
              </a:r>
            </a:p>
          </p:txBody>
        </p:sp>
      </p:grpSp>
      <p:sp>
        <p:nvSpPr>
          <p:cNvPr id="42"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Tree>
    <p:extLst>
      <p:ext uri="{BB962C8B-B14F-4D97-AF65-F5344CB8AC3E}">
        <p14:creationId xmlns:p14="http://schemas.microsoft.com/office/powerpoint/2010/main" val="2257827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847850" y="6330196"/>
            <a:ext cx="3068087" cy="1754819"/>
            <a:chOff x="1847850" y="2491928"/>
            <a:chExt cx="3162300" cy="2167528"/>
          </a:xfrm>
        </p:grpSpPr>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7850" y="2506806"/>
              <a:ext cx="31623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rot="9609548">
              <a:off x="3867731" y="2491928"/>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grpSp>
      <p:sp>
        <p:nvSpPr>
          <p:cNvPr id="35" name="Content Placeholder 2"/>
          <p:cNvSpPr>
            <a:spLocks noGrp="1"/>
          </p:cNvSpPr>
          <p:nvPr>
            <p:ph idx="1"/>
          </p:nvPr>
        </p:nvSpPr>
        <p:spPr>
          <a:xfrm>
            <a:off x="362179" y="1038231"/>
            <a:ext cx="6120000" cy="7180711"/>
          </a:xfrm>
        </p:spPr>
        <p:txBody>
          <a:bodyPr/>
          <a:lstStyle/>
          <a:p>
            <a:pPr marL="0" indent="0" algn="just">
              <a:buNone/>
            </a:pPr>
            <a:endParaRPr lang="pt-BR" sz="1400" b="1" kern="0" dirty="0">
              <a:solidFill>
                <a:schemeClr val="tx1"/>
              </a:solidFill>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O acompanhamento periódico para cada indicador dentro de sua fase no ciclo de vida </a:t>
            </a:r>
            <a:r>
              <a:rPr lang="pt-BR" sz="1100" kern="0" dirty="0">
                <a:solidFill>
                  <a:schemeClr val="tx1"/>
                </a:solidFill>
                <a:cs typeface="Times New Roman" pitchFamily="18" charset="0"/>
              </a:rPr>
              <a:t>do contrato acontece de acordo com a Figura 8E. O campo “Periodicidade” apresentado na página 13 se reflete em quantas unidades de tempo serão necessárias para se realizar o acompanhamento do indicador. Considerando que a maior parte dos indicadores da Ferramenta do Ciclo de Vida do Contrato tem como objetivo verificar a conformidade de processos que ocorrem um única vez, alguns deles podem ter apenas um período a ser registrado.</a:t>
            </a:r>
          </a:p>
          <a:p>
            <a:pPr marL="0" indent="0" algn="just">
              <a:buNone/>
            </a:pPr>
            <a:endParaRPr lang="pt-BR" sz="1100" kern="0" dirty="0">
              <a:solidFill>
                <a:schemeClr val="tx1"/>
              </a:solidFill>
              <a:cs typeface="Times New Roman" pitchFamily="18" charset="0"/>
            </a:endParaRPr>
          </a:p>
          <a:p>
            <a:pPr marL="0" indent="0" algn="just">
              <a:buNone/>
            </a:pPr>
            <a:endParaRPr lang="pt-BR" sz="1100" b="1" kern="0" dirty="0" smtClean="0">
              <a:solidFill>
                <a:schemeClr val="tx1"/>
              </a:solidFill>
            </a:endParaRPr>
          </a:p>
          <a:p>
            <a:pPr marL="627063" indent="-265113" algn="just">
              <a:buClr>
                <a:schemeClr val="tx1"/>
              </a:buClr>
              <a:buSzPct val="100000"/>
              <a:buAutoNum type="arabicParenR"/>
            </a:pPr>
            <a:r>
              <a:rPr lang="pt-BR" sz="1100" kern="0" dirty="0">
                <a:solidFill>
                  <a:schemeClr val="tx1"/>
                </a:solidFill>
              </a:rPr>
              <a:t>Análise Gráfica:</a:t>
            </a:r>
          </a:p>
          <a:p>
            <a:pPr marL="620713" indent="0" algn="just">
              <a:buClr>
                <a:schemeClr val="tx1"/>
              </a:buClr>
              <a:buSzPct val="100000"/>
              <a:buNone/>
            </a:pPr>
            <a:r>
              <a:rPr lang="pt-BR" sz="1100" kern="0" dirty="0" smtClean="0">
                <a:solidFill>
                  <a:schemeClr val="tx1"/>
                </a:solidFill>
              </a:rPr>
              <a:t>Durante </a:t>
            </a:r>
            <a:r>
              <a:rPr lang="pt-BR" sz="1100" kern="0" dirty="0">
                <a:solidFill>
                  <a:schemeClr val="tx1"/>
                </a:solidFill>
              </a:rPr>
              <a:t>a etapa de acompanhamento dos indicadores atrelados aos processos do </a:t>
            </a:r>
            <a:r>
              <a:rPr lang="pt-BR" sz="1100" kern="0" dirty="0" smtClean="0">
                <a:solidFill>
                  <a:schemeClr val="tx1"/>
                </a:solidFill>
                <a:cs typeface="Times New Roman" pitchFamily="18" charset="0"/>
              </a:rPr>
              <a:t>ciclo de </a:t>
            </a:r>
            <a:r>
              <a:rPr lang="pt-BR" sz="1100" kern="0" dirty="0">
                <a:solidFill>
                  <a:schemeClr val="tx1"/>
                </a:solidFill>
              </a:rPr>
              <a:t>vida do contrato </a:t>
            </a:r>
            <a:r>
              <a:rPr lang="pt-BR" sz="1100" kern="0" dirty="0" smtClean="0">
                <a:solidFill>
                  <a:schemeClr val="tx1"/>
                </a:solidFill>
              </a:rPr>
              <a:t>você </a:t>
            </a:r>
            <a:r>
              <a:rPr lang="pt-BR" sz="1100" kern="0" dirty="0">
                <a:solidFill>
                  <a:schemeClr val="tx1"/>
                </a:solidFill>
              </a:rPr>
              <a:t>poderá fazer o monitoramento do desempenho dos indicadores e do contrato.</a:t>
            </a:r>
          </a:p>
          <a:p>
            <a:pPr marL="620713" indent="0" algn="just">
              <a:buClr>
                <a:schemeClr val="tx1"/>
              </a:buClr>
              <a:buSzPct val="100000"/>
              <a:buAutoNum type="arabicParenR"/>
            </a:pPr>
            <a:endParaRPr lang="pt-BR" sz="1100" kern="0" dirty="0">
              <a:solidFill>
                <a:schemeClr val="tx1"/>
              </a:solidFill>
            </a:endParaRPr>
          </a:p>
          <a:p>
            <a:pPr marL="620713" indent="0" algn="just">
              <a:buClr>
                <a:schemeClr val="tx1"/>
              </a:buClr>
              <a:buSzPct val="100000"/>
              <a:buNone/>
            </a:pPr>
            <a:r>
              <a:rPr lang="pt-BR" sz="1100" kern="0" dirty="0">
                <a:solidFill>
                  <a:schemeClr val="tx1"/>
                </a:solidFill>
              </a:rPr>
              <a:t>ATENÇÃO: É imprescindível o uso do botão assinalado na Figura nove (9), pois ao clicá-lo imediatamente todas as análises gráficas são atualizadas para o processo de publicização em questão.</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7399" y="1038232"/>
            <a:ext cx="4277585" cy="2339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4459403" y="1616150"/>
            <a:ext cx="382103" cy="297712"/>
          </a:xfrm>
          <a:prstGeom prst="rightArrow">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3" name="TextBox 2"/>
          <p:cNvSpPr txBox="1"/>
          <p:nvPr/>
        </p:nvSpPr>
        <p:spPr>
          <a:xfrm>
            <a:off x="4915937" y="1360965"/>
            <a:ext cx="1894673" cy="82176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dirty="0" smtClean="0">
                <a:latin typeface="EYInterstate Light" panose="02000506000000020004" pitchFamily="2" charset="0"/>
              </a:rPr>
              <a:t>Acompanhamento periódico para cada indicador dentro de uma determinada fase do ciclo de vida </a:t>
            </a:r>
            <a:r>
              <a:rPr lang="pt-BR" sz="1200" dirty="0">
                <a:latin typeface="EYInterstate Light" panose="02000506000000020004" pitchFamily="2" charset="0"/>
              </a:rPr>
              <a:t>do contrato</a:t>
            </a:r>
          </a:p>
        </p:txBody>
      </p:sp>
      <p:sp>
        <p:nvSpPr>
          <p:cNvPr id="51" name="TextBox 50"/>
          <p:cNvSpPr txBox="1"/>
          <p:nvPr/>
        </p:nvSpPr>
        <p:spPr>
          <a:xfrm>
            <a:off x="962247" y="3401559"/>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8E – Acompanhamento periódico para cada indicador</a:t>
            </a:r>
          </a:p>
        </p:txBody>
      </p:sp>
      <p:sp>
        <p:nvSpPr>
          <p:cNvPr id="9"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
        <p:nvSpPr>
          <p:cNvPr id="12" name="TextBox 11"/>
          <p:cNvSpPr txBox="1"/>
          <p:nvPr/>
        </p:nvSpPr>
        <p:spPr>
          <a:xfrm>
            <a:off x="962247" y="8228571"/>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a:t>
            </a:r>
            <a:r>
              <a:rPr lang="pt-BR" sz="900" dirty="0">
                <a:latin typeface="EYInterstate Light" panose="02000506000000020004" pitchFamily="2" charset="0"/>
              </a:rPr>
              <a:t>9</a:t>
            </a:r>
            <a:r>
              <a:rPr lang="pt-BR" sz="900" dirty="0" smtClean="0">
                <a:latin typeface="EYInterstate Light" panose="02000506000000020004" pitchFamily="2" charset="0"/>
              </a:rPr>
              <a:t> – Botão de análise gráfica dos indicadores</a:t>
            </a:r>
          </a:p>
        </p:txBody>
      </p:sp>
      <p:sp>
        <p:nvSpPr>
          <p:cNvPr id="13" name="Rectangle 12"/>
          <p:cNvSpPr/>
          <p:nvPr/>
        </p:nvSpPr>
        <p:spPr>
          <a:xfrm>
            <a:off x="3080262" y="6354901"/>
            <a:ext cx="764490" cy="53522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Tree>
    <p:extLst>
      <p:ext uri="{BB962C8B-B14F-4D97-AF65-F5344CB8AC3E}">
        <p14:creationId xmlns:p14="http://schemas.microsoft.com/office/powerpoint/2010/main" val="2426566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180711"/>
          </a:xfrm>
        </p:spPr>
        <p:txBody>
          <a:bodyPr/>
          <a:lstStyle/>
          <a:p>
            <a:pPr marL="0" indent="0" algn="just">
              <a:buClr>
                <a:schemeClr val="tx1"/>
              </a:buClr>
              <a:buSzPct val="100000"/>
              <a:buNone/>
            </a:pPr>
            <a:endParaRPr lang="pt-BR" sz="1100" b="1" kern="0" dirty="0" smtClean="0">
              <a:solidFill>
                <a:schemeClr val="tx1"/>
              </a:solidFill>
            </a:endParaRPr>
          </a:p>
          <a:p>
            <a:pPr marL="0" indent="0" algn="just">
              <a:buClr>
                <a:schemeClr val="tx1"/>
              </a:buClr>
              <a:buSzPct val="100000"/>
              <a:buNone/>
            </a:pPr>
            <a:r>
              <a:rPr lang="pt-BR" sz="1100" b="1" kern="0" dirty="0" smtClean="0">
                <a:solidFill>
                  <a:schemeClr val="tx1"/>
                </a:solidFill>
              </a:rPr>
              <a:t>2.5.1 </a:t>
            </a:r>
            <a:r>
              <a:rPr lang="pt-BR" sz="1100" b="1" kern="0" dirty="0">
                <a:solidFill>
                  <a:schemeClr val="tx1"/>
                </a:solidFill>
              </a:rPr>
              <a:t>Especificidades e usabilidades do acompanhamento do ciclo de vida do contrato</a:t>
            </a:r>
          </a:p>
          <a:p>
            <a:pPr marL="361950" indent="0" algn="just">
              <a:buClr>
                <a:schemeClr val="tx1"/>
              </a:buClr>
              <a:buSzPct val="100000"/>
              <a:buNone/>
            </a:pPr>
            <a:endParaRPr lang="pt-BR" sz="1100" kern="0" dirty="0" smtClean="0">
              <a:solidFill>
                <a:schemeClr val="tx1"/>
              </a:solidFill>
            </a:endParaRPr>
          </a:p>
          <a:p>
            <a:pPr marL="361950" indent="0" algn="just">
              <a:buClr>
                <a:schemeClr val="tx1"/>
              </a:buClr>
              <a:buSzPct val="100000"/>
              <a:buNone/>
            </a:pPr>
            <a:r>
              <a:rPr lang="pt-BR" sz="1100" b="1" kern="0" dirty="0" smtClean="0">
                <a:solidFill>
                  <a:schemeClr val="tx1"/>
                </a:solidFill>
              </a:rPr>
              <a:t>Análise </a:t>
            </a:r>
            <a:r>
              <a:rPr lang="pt-BR" sz="1100" b="1" kern="0" dirty="0">
                <a:solidFill>
                  <a:schemeClr val="tx1"/>
                </a:solidFill>
              </a:rPr>
              <a:t>Gráfica</a:t>
            </a:r>
            <a:r>
              <a:rPr lang="pt-BR" sz="1100" b="1" kern="0" dirty="0" smtClean="0">
                <a:solidFill>
                  <a:schemeClr val="tx1"/>
                </a:solidFill>
              </a:rPr>
              <a:t>:</a:t>
            </a:r>
          </a:p>
          <a:p>
            <a:pPr marL="627063" indent="0" algn="just">
              <a:buClr>
                <a:schemeClr val="tx1"/>
              </a:buClr>
              <a:buSzPct val="100000"/>
              <a:buNone/>
              <a:tabLst>
                <a:tab pos="627063" algn="l"/>
              </a:tabLst>
            </a:pPr>
            <a:r>
              <a:rPr lang="pt-BR" sz="1100" kern="0" dirty="0" smtClean="0">
                <a:solidFill>
                  <a:schemeClr val="tx1"/>
                </a:solidFill>
              </a:rPr>
              <a:t>Durante a etapa de acompanhamento dos indicadores atrelados aos processos do ciclo de </a:t>
            </a:r>
            <a:r>
              <a:rPr lang="pt-BR" sz="1100" kern="0" dirty="0">
                <a:solidFill>
                  <a:schemeClr val="tx1"/>
                </a:solidFill>
              </a:rPr>
              <a:t>vida do contrato </a:t>
            </a:r>
            <a:r>
              <a:rPr lang="pt-BR" sz="1100" kern="0" dirty="0" smtClean="0">
                <a:solidFill>
                  <a:schemeClr val="tx1"/>
                </a:solidFill>
              </a:rPr>
              <a:t>você </a:t>
            </a:r>
            <a:r>
              <a:rPr lang="pt-BR" sz="1100" kern="0" dirty="0" smtClean="0">
                <a:solidFill>
                  <a:schemeClr val="tx1"/>
                </a:solidFill>
              </a:rPr>
              <a:t>poderá fazer o monitoramento do desempenho dos indicadores e do contrato.</a:t>
            </a:r>
          </a:p>
          <a:p>
            <a:pPr marL="627063" indent="0" algn="just">
              <a:buClr>
                <a:schemeClr val="tx1"/>
              </a:buClr>
              <a:buSzPct val="100000"/>
              <a:buNone/>
              <a:tabLst>
                <a:tab pos="627063" algn="l"/>
              </a:tabLst>
            </a:pPr>
            <a:endParaRPr lang="pt-BR" sz="1100" kern="0" dirty="0">
              <a:solidFill>
                <a:schemeClr val="tx1"/>
              </a:solidFill>
            </a:endParaRPr>
          </a:p>
          <a:p>
            <a:pPr marL="627063" indent="0" algn="just">
              <a:buClr>
                <a:schemeClr val="tx1"/>
              </a:buClr>
              <a:buSzPct val="100000"/>
              <a:buNone/>
              <a:tabLst>
                <a:tab pos="627063" algn="l"/>
              </a:tabLst>
            </a:pPr>
            <a:r>
              <a:rPr lang="pt-BR" sz="1100" kern="0" dirty="0" smtClean="0">
                <a:solidFill>
                  <a:schemeClr val="tx1"/>
                </a:solidFill>
              </a:rPr>
              <a:t>ATENÇÃO: É imprescindível o uso do botão assinalado na Figura nove (9), pois ao clicá-lo imediatamente todas as análises gráficas são atualizadas para o processo </a:t>
            </a:r>
            <a:r>
              <a:rPr lang="pt-BR" sz="1100" kern="0" dirty="0" smtClean="0">
                <a:solidFill>
                  <a:schemeClr val="tx1"/>
                </a:solidFill>
              </a:rPr>
              <a:t>em </a:t>
            </a:r>
            <a:r>
              <a:rPr lang="pt-BR" sz="1100" kern="0" dirty="0" smtClean="0">
                <a:solidFill>
                  <a:schemeClr val="tx1"/>
                </a:solidFill>
              </a:rPr>
              <a:t>questão.</a:t>
            </a:r>
            <a:endParaRPr lang="pt-BR" sz="1100" kern="0" dirty="0">
              <a:solidFill>
                <a:schemeClr val="tx1"/>
              </a:solidFill>
            </a:endParaRPr>
          </a:p>
          <a:p>
            <a:pPr marL="361950" indent="0" algn="just">
              <a:buClr>
                <a:schemeClr val="tx1"/>
              </a:buClr>
              <a:buSzPct val="100000"/>
              <a:buNone/>
            </a:pPr>
            <a:endParaRPr lang="pt-BR" sz="1100" kern="0" dirty="0" smtClean="0">
              <a:solidFill>
                <a:schemeClr val="tx1"/>
              </a:solidFill>
            </a:endParaRPr>
          </a:p>
          <a:p>
            <a:pPr marL="361950" indent="0" algn="just">
              <a:buClr>
                <a:schemeClr val="tx1"/>
              </a:buClr>
              <a:buSzPct val="100000"/>
              <a:buNone/>
            </a:pPr>
            <a:endParaRPr lang="pt-BR" sz="1100" kern="0" dirty="0">
              <a:solidFill>
                <a:schemeClr val="tx1"/>
              </a:solidFill>
            </a:endParaRPr>
          </a:p>
          <a:p>
            <a:pPr marL="361950" indent="0" algn="just">
              <a:buClr>
                <a:schemeClr val="tx1"/>
              </a:buClr>
              <a:buSzPct val="100000"/>
              <a:buNone/>
            </a:pPr>
            <a:endParaRPr lang="pt-BR" sz="1100" kern="0" dirty="0" smtClean="0">
              <a:solidFill>
                <a:schemeClr val="tx1"/>
              </a:solidFill>
            </a:endParaRPr>
          </a:p>
          <a:p>
            <a:pPr marL="361950" indent="0" algn="just">
              <a:buClr>
                <a:schemeClr val="tx1"/>
              </a:buClr>
              <a:buSzPct val="100000"/>
              <a:buNone/>
            </a:pPr>
            <a:endParaRPr lang="pt-BR" sz="1100" kern="0" dirty="0">
              <a:solidFill>
                <a:schemeClr val="tx1"/>
              </a:solidFill>
            </a:endParaRPr>
          </a:p>
          <a:p>
            <a:pPr marL="361950" indent="0" algn="just">
              <a:buClr>
                <a:schemeClr val="tx1"/>
              </a:buClr>
              <a:buSzPct val="100000"/>
              <a:buNone/>
            </a:pPr>
            <a:endParaRPr lang="pt-BR" sz="1100" kern="0" dirty="0" smtClean="0">
              <a:solidFill>
                <a:schemeClr val="tx1"/>
              </a:solidFill>
            </a:endParaRPr>
          </a:p>
          <a:p>
            <a:pPr marL="361950" indent="0" algn="just">
              <a:buClr>
                <a:schemeClr val="tx1"/>
              </a:buClr>
              <a:buSzPct val="100000"/>
              <a:buNone/>
            </a:pPr>
            <a:endParaRPr lang="pt-BR" sz="1100" kern="0" dirty="0">
              <a:solidFill>
                <a:schemeClr val="tx1"/>
              </a:solidFill>
            </a:endParaRPr>
          </a:p>
          <a:p>
            <a:pPr marL="361950" indent="0" algn="just">
              <a:buClr>
                <a:schemeClr val="tx1"/>
              </a:buClr>
              <a:buSzPct val="100000"/>
              <a:buNone/>
            </a:pPr>
            <a:endParaRPr lang="pt-BR" sz="1100" kern="0" dirty="0" smtClean="0">
              <a:solidFill>
                <a:schemeClr val="tx1"/>
              </a:solidFill>
            </a:endParaRPr>
          </a:p>
          <a:p>
            <a:pPr marL="361950" indent="0" algn="just">
              <a:buClr>
                <a:schemeClr val="tx1"/>
              </a:buClr>
              <a:buSzPct val="100000"/>
              <a:buNone/>
            </a:pPr>
            <a:endParaRPr lang="pt-BR" sz="1100" kern="0" dirty="0">
              <a:solidFill>
                <a:schemeClr val="tx1"/>
              </a:solidFill>
            </a:endParaRPr>
          </a:p>
          <a:p>
            <a:pPr marL="361950" indent="0" algn="just">
              <a:buClr>
                <a:schemeClr val="tx1"/>
              </a:buClr>
              <a:buSzPct val="100000"/>
              <a:buNone/>
            </a:pPr>
            <a:endParaRPr lang="pt-BR" sz="1100" kern="0" dirty="0" smtClean="0">
              <a:solidFill>
                <a:schemeClr val="tx1"/>
              </a:solidFill>
            </a:endParaRPr>
          </a:p>
          <a:p>
            <a:pPr marL="361950" indent="0" algn="just">
              <a:buClr>
                <a:schemeClr val="tx1"/>
              </a:buClr>
              <a:buSzPct val="100000"/>
              <a:buNone/>
            </a:pPr>
            <a:endParaRPr lang="pt-BR" sz="1100" kern="0" dirty="0" smtClean="0">
              <a:solidFill>
                <a:schemeClr val="tx1"/>
              </a:solidFill>
            </a:endParaRPr>
          </a:p>
          <a:p>
            <a:pPr marL="361950" indent="0" algn="just">
              <a:buClr>
                <a:schemeClr val="tx1"/>
              </a:buClr>
              <a:buSzPct val="100000"/>
              <a:buNone/>
            </a:pPr>
            <a:endParaRPr lang="pt-BR" sz="1100" kern="0" dirty="0">
              <a:solidFill>
                <a:schemeClr val="tx1"/>
              </a:solidFill>
            </a:endParaRPr>
          </a:p>
          <a:p>
            <a:pPr marL="361950" indent="0" algn="just">
              <a:buClr>
                <a:schemeClr val="tx1"/>
              </a:buClr>
              <a:buSzPct val="100000"/>
              <a:buNone/>
            </a:pPr>
            <a:endParaRPr lang="pt-BR" sz="1100" kern="0" dirty="0" smtClean="0">
              <a:solidFill>
                <a:schemeClr val="tx1"/>
              </a:solidFill>
            </a:endParaRPr>
          </a:p>
          <a:p>
            <a:pPr marL="361950" indent="0" algn="just">
              <a:buClr>
                <a:schemeClr val="tx1"/>
              </a:buClr>
              <a:buSzPct val="100000"/>
              <a:buNone/>
            </a:pPr>
            <a:endParaRPr lang="pt-BR" sz="1100" kern="0" dirty="0">
              <a:solidFill>
                <a:schemeClr val="tx1"/>
              </a:solidFill>
            </a:endParaRPr>
          </a:p>
          <a:p>
            <a:pPr marL="361950" indent="0" algn="just">
              <a:buClr>
                <a:schemeClr val="tx1"/>
              </a:buClr>
              <a:buSzPct val="100000"/>
              <a:buNone/>
            </a:pPr>
            <a:endParaRPr lang="pt-BR" sz="1100" kern="0" dirty="0">
              <a:solidFill>
                <a:schemeClr val="tx1"/>
              </a:solidFill>
            </a:endParaRPr>
          </a:p>
          <a:p>
            <a:pPr marL="893763" indent="-266700" algn="just">
              <a:buFont typeface="Wingdings" panose="05000000000000000000" pitchFamily="2" charset="2"/>
              <a:buChar char="§"/>
            </a:pPr>
            <a:r>
              <a:rPr lang="pt-BR" sz="1100" b="1" kern="0" dirty="0">
                <a:solidFill>
                  <a:schemeClr val="tx1"/>
                </a:solidFill>
              </a:rPr>
              <a:t>Acompanhamento por </a:t>
            </a:r>
            <a:r>
              <a:rPr lang="pt-BR" sz="1100" b="1" kern="0" dirty="0" smtClean="0">
                <a:solidFill>
                  <a:schemeClr val="tx1"/>
                </a:solidFill>
              </a:rPr>
              <a:t>indicador (Figura 11)</a:t>
            </a:r>
          </a:p>
          <a:p>
            <a:pPr marL="893763" indent="-266700" algn="just">
              <a:buFont typeface="Wingdings" panose="05000000000000000000" pitchFamily="2" charset="2"/>
              <a:buChar char="§"/>
            </a:pPr>
            <a:r>
              <a:rPr lang="pt-BR" sz="1100" b="1" kern="0" dirty="0" smtClean="0">
                <a:solidFill>
                  <a:schemeClr val="tx1"/>
                </a:solidFill>
              </a:rPr>
              <a:t>Acompanhamento do desempenho por contrato – análise do desvio (Figura 12)</a:t>
            </a:r>
          </a:p>
          <a:p>
            <a:pPr marL="228600" indent="-228600" algn="just">
              <a:buAutoNum type="arabicParenR"/>
            </a:pPr>
            <a:endParaRPr lang="pt-BR" sz="1100" b="1" kern="0" dirty="0" smtClean="0">
              <a:solidFill>
                <a:schemeClr val="tx1"/>
              </a:solidFill>
            </a:endParaRPr>
          </a:p>
          <a:p>
            <a:pPr marL="0" indent="0" algn="just">
              <a:buNone/>
            </a:pPr>
            <a:endParaRPr lang="pt-BR" sz="1100" b="1" kern="0" dirty="0">
              <a:solidFill>
                <a:schemeClr val="tx1"/>
              </a:solidFill>
            </a:endParaRPr>
          </a:p>
          <a:p>
            <a:pPr marL="0" indent="0" algn="just">
              <a:buNone/>
            </a:pPr>
            <a:endParaRPr lang="pt-BR" sz="1100" b="1" kern="0" dirty="0">
              <a:solidFill>
                <a:schemeClr val="tx1"/>
              </a:solidFill>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p:txBody>
      </p:sp>
      <p:grpSp>
        <p:nvGrpSpPr>
          <p:cNvPr id="5" name="Group 4"/>
          <p:cNvGrpSpPr/>
          <p:nvPr/>
        </p:nvGrpSpPr>
        <p:grpSpPr>
          <a:xfrm>
            <a:off x="1847850" y="3282196"/>
            <a:ext cx="3162300" cy="2167528"/>
            <a:chOff x="1847850" y="2491928"/>
            <a:chExt cx="3162300" cy="2167528"/>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47850" y="2506806"/>
              <a:ext cx="31623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9609548">
              <a:off x="3867731" y="2491928"/>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grpSp>
      <p:sp>
        <p:nvSpPr>
          <p:cNvPr id="12" name="TextBox 11"/>
          <p:cNvSpPr txBox="1"/>
          <p:nvPr/>
        </p:nvSpPr>
        <p:spPr>
          <a:xfrm>
            <a:off x="962247" y="5491233"/>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10 – Botão de análise gráfica dos indicadores</a:t>
            </a:r>
          </a:p>
        </p:txBody>
      </p:sp>
      <p:sp>
        <p:nvSpPr>
          <p:cNvPr id="6" name="Rectangle 5"/>
          <p:cNvSpPr/>
          <p:nvPr/>
        </p:nvSpPr>
        <p:spPr>
          <a:xfrm>
            <a:off x="3080262" y="3433901"/>
            <a:ext cx="764490" cy="53522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11"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Tree>
    <p:extLst>
      <p:ext uri="{BB962C8B-B14F-4D97-AF65-F5344CB8AC3E}">
        <p14:creationId xmlns:p14="http://schemas.microsoft.com/office/powerpoint/2010/main" val="3663764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180711"/>
          </a:xfrm>
        </p:spPr>
        <p:txBody>
          <a:bodyPr/>
          <a:lstStyle/>
          <a:p>
            <a:pPr marL="228600" indent="-228600" algn="just">
              <a:buAutoNum type="arabicParenR"/>
            </a:pPr>
            <a:endParaRPr lang="pt-BR" sz="1100" b="1" kern="0" dirty="0" smtClean="0">
              <a:solidFill>
                <a:schemeClr val="tx1"/>
              </a:solidFill>
            </a:endParaRPr>
          </a:p>
          <a:p>
            <a:pPr marL="0" indent="0" algn="just">
              <a:buNone/>
            </a:pPr>
            <a:endParaRPr lang="pt-BR" sz="1100" b="1" kern="0" dirty="0">
              <a:solidFill>
                <a:schemeClr val="tx1"/>
              </a:solidFill>
            </a:endParaRPr>
          </a:p>
          <a:p>
            <a:pPr marL="0" indent="0" algn="just">
              <a:buNone/>
            </a:pPr>
            <a:endParaRPr lang="pt-BR" sz="1100" b="1" kern="0" dirty="0">
              <a:solidFill>
                <a:schemeClr val="tx1"/>
              </a:solidFill>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p:txBody>
      </p:sp>
      <p:grpSp>
        <p:nvGrpSpPr>
          <p:cNvPr id="7169" name="Group 7168"/>
          <p:cNvGrpSpPr/>
          <p:nvPr/>
        </p:nvGrpSpPr>
        <p:grpSpPr>
          <a:xfrm rot="16200000">
            <a:off x="-1187611" y="2210365"/>
            <a:ext cx="7476082" cy="4887937"/>
            <a:chOff x="-114890" y="2073349"/>
            <a:chExt cx="7476082" cy="4887937"/>
          </a:xfrm>
        </p:grpSpPr>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890" y="2751459"/>
              <a:ext cx="7395412" cy="370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rot="9609548">
              <a:off x="1313613" y="3512653"/>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13" name="Oval 12"/>
            <p:cNvSpPr/>
            <p:nvPr/>
          </p:nvSpPr>
          <p:spPr>
            <a:xfrm>
              <a:off x="593817" y="3442756"/>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14" name="Straight Connector 13"/>
            <p:cNvCxnSpPr>
              <a:stCxn id="13" idx="0"/>
              <a:endCxn id="15" idx="1"/>
            </p:cNvCxnSpPr>
            <p:nvPr/>
          </p:nvCxnSpPr>
          <p:spPr>
            <a:xfrm flipV="1">
              <a:off x="716627" y="2388489"/>
              <a:ext cx="0" cy="1054267"/>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6627" y="2073349"/>
              <a:ext cx="2871326" cy="630279"/>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Lista de indicadores disponíveis para seleção de acordo com cada processo do ciclo de vida do contrato</a:t>
              </a:r>
              <a:r>
                <a:rPr lang="pt-BR" sz="1200" b="1" dirty="0" smtClean="0">
                  <a:solidFill>
                    <a:srgbClr val="FF0000"/>
                  </a:solidFill>
                  <a:latin typeface="EYInterstate Light" panose="02000506000000020004" pitchFamily="2" charset="0"/>
                </a:rPr>
                <a:t> </a:t>
              </a:r>
              <a:r>
                <a:rPr lang="pt-BR" sz="1200" b="1" strike="sngStrike" dirty="0" smtClean="0">
                  <a:solidFill>
                    <a:schemeClr val="tx2"/>
                  </a:solidFill>
                  <a:latin typeface="EYInterstate Light" panose="02000506000000020004" pitchFamily="2" charset="0"/>
                </a:rPr>
                <a:t>da publicização</a:t>
              </a:r>
              <a:endParaRPr lang="pt-BR" sz="1200" b="1" strike="sngStrike" dirty="0">
                <a:solidFill>
                  <a:schemeClr val="tx2"/>
                </a:solidFill>
                <a:latin typeface="EYInterstate Light" panose="02000506000000020004" pitchFamily="2" charset="0"/>
              </a:endParaRPr>
            </a:p>
          </p:txBody>
        </p:sp>
        <p:cxnSp>
          <p:nvCxnSpPr>
            <p:cNvPr id="17" name="Straight Connector 16"/>
            <p:cNvCxnSpPr/>
            <p:nvPr/>
          </p:nvCxnSpPr>
          <p:spPr>
            <a:xfrm flipV="1">
              <a:off x="2038609" y="6093806"/>
              <a:ext cx="2846757" cy="1"/>
            </a:xfrm>
            <a:prstGeom prst="line">
              <a:avLst/>
            </a:prstGeom>
            <a:ln w="25400">
              <a:solidFill>
                <a:srgbClr val="0070C0"/>
              </a:solidFill>
              <a:prstDash val="dash"/>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339177" y="597684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cxnSp>
          <p:nvCxnSpPr>
            <p:cNvPr id="20" name="Straight Connector 19"/>
            <p:cNvCxnSpPr>
              <a:stCxn id="23" idx="0"/>
              <a:endCxn id="19" idx="4"/>
            </p:cNvCxnSpPr>
            <p:nvPr/>
          </p:nvCxnSpPr>
          <p:spPr>
            <a:xfrm rot="5400000" flipH="1">
              <a:off x="3595996" y="6076756"/>
              <a:ext cx="435384" cy="703401"/>
            </a:xfrm>
            <a:prstGeom prst="line">
              <a:avLst/>
            </a:prstGeom>
            <a:ln w="25400">
              <a:solidFill>
                <a:srgbClr val="0070C0"/>
              </a:solidFill>
              <a:prstDash val="dash"/>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729725" y="6646147"/>
              <a:ext cx="2871326" cy="315139"/>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Periodicidade do acompanhamento</a:t>
              </a:r>
              <a:endParaRPr lang="pt-BR" sz="1200" b="1" dirty="0">
                <a:solidFill>
                  <a:schemeClr val="tx2"/>
                </a:solidFill>
                <a:latin typeface="EYInterstate Light" panose="02000506000000020004" pitchFamily="2"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07321" y="4387923"/>
              <a:ext cx="1348455" cy="77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Oval 28"/>
            <p:cNvSpPr/>
            <p:nvPr/>
          </p:nvSpPr>
          <p:spPr>
            <a:xfrm>
              <a:off x="6735190" y="2830563"/>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cxnSp>
          <p:nvCxnSpPr>
            <p:cNvPr id="30" name="Straight Connector 29"/>
            <p:cNvCxnSpPr>
              <a:stCxn id="29" idx="0"/>
            </p:cNvCxnSpPr>
            <p:nvPr/>
          </p:nvCxnSpPr>
          <p:spPr>
            <a:xfrm rot="5400000" flipH="1">
              <a:off x="6683721" y="2656284"/>
              <a:ext cx="348558"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01053" y="2348356"/>
              <a:ext cx="1760139" cy="267300"/>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Voltar</a:t>
              </a:r>
              <a:r>
                <a:rPr lang="pt-BR" sz="1200" b="1" dirty="0">
                  <a:solidFill>
                    <a:schemeClr val="tx2"/>
                  </a:solidFill>
                  <a:latin typeface="EYInterstate Light" panose="02000506000000020004" pitchFamily="2" charset="0"/>
                </a:rPr>
                <a:t> </a:t>
              </a:r>
              <a:r>
                <a:rPr lang="pt-BR" sz="1200" b="1" dirty="0" smtClean="0">
                  <a:solidFill>
                    <a:schemeClr val="tx2"/>
                  </a:solidFill>
                  <a:latin typeface="EYInterstate Light" panose="02000506000000020004" pitchFamily="2" charset="0"/>
                </a:rPr>
                <a:t>para a tabela</a:t>
              </a:r>
            </a:p>
          </p:txBody>
        </p:sp>
      </p:grpSp>
      <p:cxnSp>
        <p:nvCxnSpPr>
          <p:cNvPr id="38" name="Straight Connector 37"/>
          <p:cNvCxnSpPr/>
          <p:nvPr/>
        </p:nvCxnSpPr>
        <p:spPr>
          <a:xfrm flipH="1">
            <a:off x="4527539" y="7134447"/>
            <a:ext cx="544191" cy="589571"/>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rot="16200000">
            <a:off x="4309036" y="772987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pic>
        <p:nvPicPr>
          <p:cNvPr id="717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4712533" y="6159225"/>
            <a:ext cx="2109669" cy="1819763"/>
          </a:xfrm>
          <a:prstGeom prst="rect">
            <a:avLst/>
          </a:prstGeom>
          <a:noFill/>
          <a:ln w="25400">
            <a:solidFill>
              <a:srgbClr val="0070C0"/>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45" name="TextBox 44"/>
          <p:cNvSpPr txBox="1"/>
          <p:nvPr/>
        </p:nvSpPr>
        <p:spPr>
          <a:xfrm rot="16200000">
            <a:off x="3818735" y="2579513"/>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11 – Análise gráfica (Acompanhamento por indicador)</a:t>
            </a:r>
          </a:p>
        </p:txBody>
      </p:sp>
      <p:sp>
        <p:nvSpPr>
          <p:cNvPr id="7177" name="TextBox 7176"/>
          <p:cNvSpPr txBox="1"/>
          <p:nvPr/>
        </p:nvSpPr>
        <p:spPr>
          <a:xfrm rot="16200000">
            <a:off x="4890969" y="4695840"/>
            <a:ext cx="1830512" cy="66479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dirty="0" smtClean="0">
                <a:latin typeface="EYInterstate Light" panose="02000506000000020004" pitchFamily="2" charset="0"/>
              </a:rPr>
              <a:t>Opção de seleção de um determinado período para acompanhamento do indicador</a:t>
            </a:r>
          </a:p>
        </p:txBody>
      </p:sp>
      <p:sp>
        <p:nvSpPr>
          <p:cNvPr id="48" name="Right Arrow 47"/>
          <p:cNvSpPr/>
          <p:nvPr/>
        </p:nvSpPr>
        <p:spPr>
          <a:xfrm rot="18683257">
            <a:off x="2611748" y="7252662"/>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25"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smtClean="0">
                <a:solidFill>
                  <a:srgbClr val="FFC000"/>
                </a:solidFill>
              </a:rPr>
              <a:t>Acompanhamento do Ciclo de Vida do Contrato</a:t>
            </a:r>
            <a:endParaRPr lang="pt-BR" sz="2800" b="0" dirty="0">
              <a:solidFill>
                <a:srgbClr val="FFC000"/>
              </a:solidFill>
            </a:endParaRPr>
          </a:p>
        </p:txBody>
      </p:sp>
    </p:spTree>
    <p:extLst>
      <p:ext uri="{BB962C8B-B14F-4D97-AF65-F5344CB8AC3E}">
        <p14:creationId xmlns:p14="http://schemas.microsoft.com/office/powerpoint/2010/main" val="3986494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804879" y="3115344"/>
            <a:ext cx="7442793" cy="3147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p:cNvCxnSpPr>
            <a:endCxn id="14" idx="5"/>
          </p:cNvCxnSpPr>
          <p:nvPr/>
        </p:nvCxnSpPr>
        <p:spPr>
          <a:xfrm flipH="1">
            <a:off x="3626002" y="6900530"/>
            <a:ext cx="754612" cy="106840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rot="16200000">
            <a:off x="3420490" y="793881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3743931" y="4503498"/>
            <a:ext cx="2436224" cy="3508890"/>
          </a:xfrm>
          <a:prstGeom prst="rect">
            <a:avLst/>
          </a:prstGeom>
          <a:noFill/>
          <a:ln w="25400">
            <a:solidFill>
              <a:srgbClr val="0070C0"/>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18" name="Right Arrow 17"/>
          <p:cNvSpPr/>
          <p:nvPr/>
        </p:nvSpPr>
        <p:spPr>
          <a:xfrm rot="8088154">
            <a:off x="5281862" y="6202691"/>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19" name="Right Arrow 18"/>
          <p:cNvSpPr/>
          <p:nvPr/>
        </p:nvSpPr>
        <p:spPr>
          <a:xfrm rot="18890184">
            <a:off x="6079622" y="6469850"/>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21" name="TextBox 20"/>
          <p:cNvSpPr txBox="1"/>
          <p:nvPr/>
        </p:nvSpPr>
        <p:spPr>
          <a:xfrm rot="16200000">
            <a:off x="4361196" y="2787932"/>
            <a:ext cx="3726117" cy="27238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12 – Análise gráfica do acompanhamento por contrato no processo de execução da publicização</a:t>
            </a:r>
          </a:p>
        </p:txBody>
      </p:sp>
      <p:sp>
        <p:nvSpPr>
          <p:cNvPr id="20" name="Oval 19"/>
          <p:cNvSpPr/>
          <p:nvPr/>
        </p:nvSpPr>
        <p:spPr>
          <a:xfrm rot="16200000">
            <a:off x="3084788" y="3166565"/>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sp>
        <p:nvSpPr>
          <p:cNvPr id="22" name="Rectangle 21"/>
          <p:cNvSpPr/>
          <p:nvPr/>
        </p:nvSpPr>
        <p:spPr>
          <a:xfrm rot="16200000">
            <a:off x="3194025" y="2384697"/>
            <a:ext cx="3158459" cy="834427"/>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85000"/>
              </a:lnSpc>
              <a:spcAft>
                <a:spcPts val="600"/>
              </a:spcAft>
              <a:buClr>
                <a:schemeClr val="accent2"/>
              </a:buClr>
              <a:buSzPct val="70000"/>
            </a:pPr>
            <a:r>
              <a:rPr lang="pt-BR" sz="1200" b="1" dirty="0">
                <a:solidFill>
                  <a:schemeClr val="tx2"/>
                </a:solidFill>
                <a:latin typeface="EYInterstate Light" panose="02000506000000020004" pitchFamily="2" charset="0"/>
              </a:rPr>
              <a:t>Análise da média do cálculo  dos desvios pertinentes aos indicadores de um determinado contrato (Fórmula do desvio:  Página 15, Indicação 10).</a:t>
            </a:r>
          </a:p>
        </p:txBody>
      </p:sp>
      <p:cxnSp>
        <p:nvCxnSpPr>
          <p:cNvPr id="23" name="Straight Connector 22"/>
          <p:cNvCxnSpPr>
            <a:stCxn id="22" idx="0"/>
            <a:endCxn id="20" idx="5"/>
          </p:cNvCxnSpPr>
          <p:nvPr/>
        </p:nvCxnSpPr>
        <p:spPr>
          <a:xfrm flipH="1">
            <a:off x="3290300" y="2801910"/>
            <a:ext cx="1065741" cy="394773"/>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rot="16200000">
            <a:off x="2270850" y="6080365"/>
            <a:ext cx="2318189" cy="353879"/>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85000"/>
              </a:lnSpc>
              <a:spcAft>
                <a:spcPts val="600"/>
              </a:spcAft>
              <a:buClr>
                <a:schemeClr val="accent2"/>
              </a:buClr>
              <a:buSzPct val="70000"/>
            </a:pPr>
            <a:r>
              <a:rPr lang="pt-BR" sz="1200" b="1" dirty="0" smtClean="0">
                <a:solidFill>
                  <a:schemeClr val="tx2"/>
                </a:solidFill>
                <a:latin typeface="EYInterstate Light" panose="02000506000000020004" pitchFamily="2" charset="0"/>
              </a:rPr>
              <a:t>Escolha do contrato para análise do desempenho</a:t>
            </a:r>
            <a:endParaRPr lang="pt-BR" sz="1200" b="1" dirty="0">
              <a:solidFill>
                <a:schemeClr val="tx2"/>
              </a:solidFill>
              <a:latin typeface="EYInterstate Light" panose="02000506000000020004" pitchFamily="2" charset="0"/>
            </a:endParaRPr>
          </a:p>
        </p:txBody>
      </p:sp>
      <p:sp>
        <p:nvSpPr>
          <p:cNvPr id="15"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smtClean="0">
                <a:solidFill>
                  <a:srgbClr val="FFC000"/>
                </a:solidFill>
              </a:rPr>
              <a:t>Acompanhamento do Ciclo de Vida do Contrato</a:t>
            </a:r>
            <a:endParaRPr lang="pt-BR" sz="2800" b="0" dirty="0">
              <a:solidFill>
                <a:srgbClr val="FFC000"/>
              </a:solidFill>
            </a:endParaRPr>
          </a:p>
        </p:txBody>
      </p:sp>
    </p:spTree>
    <p:extLst>
      <p:ext uri="{BB962C8B-B14F-4D97-AF65-F5344CB8AC3E}">
        <p14:creationId xmlns:p14="http://schemas.microsoft.com/office/powerpoint/2010/main" val="496982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9144000"/>
          </a:xfrm>
          <a:prstGeom prst="rect">
            <a:avLst/>
          </a:prstGeom>
        </p:spPr>
      </p:pic>
      <p:sp>
        <p:nvSpPr>
          <p:cNvPr id="5" name="Title 1"/>
          <p:cNvSpPr>
            <a:spLocks noGrp="1"/>
          </p:cNvSpPr>
          <p:nvPr>
            <p:ph type="title"/>
          </p:nvPr>
        </p:nvSpPr>
        <p:spPr>
          <a:xfrm>
            <a:off x="2932131" y="670978"/>
            <a:ext cx="3451177" cy="492144"/>
          </a:xfrm>
        </p:spPr>
        <p:txBody>
          <a:bodyPr/>
          <a:lstStyle/>
          <a:p>
            <a:pPr algn="r"/>
            <a:r>
              <a:rPr lang="pt-BR" dirty="0">
                <a:solidFill>
                  <a:schemeClr val="tx2"/>
                </a:solidFill>
                <a:effectLst>
                  <a:outerShdw blurRad="38100" dist="38100" dir="2700000" algn="tl">
                    <a:srgbClr val="000000">
                      <a:alpha val="43137"/>
                    </a:srgbClr>
                  </a:outerShdw>
                </a:effectLst>
                <a:latin typeface="EYInterstate" panose="02000503020000020004" pitchFamily="2" charset="0"/>
              </a:rPr>
              <a:t>Índice</a:t>
            </a:r>
          </a:p>
        </p:txBody>
      </p:sp>
      <p:graphicFrame>
        <p:nvGraphicFramePr>
          <p:cNvPr id="37" name="Group 806"/>
          <p:cNvGraphicFramePr>
            <a:graphicFrameLocks noGrp="1"/>
          </p:cNvGraphicFramePr>
          <p:nvPr>
            <p:extLst>
              <p:ext uri="{D42A27DB-BD31-4B8C-83A1-F6EECF244321}">
                <p14:modId xmlns:p14="http://schemas.microsoft.com/office/powerpoint/2010/main" val="1858022202"/>
              </p:ext>
            </p:extLst>
          </p:nvPr>
        </p:nvGraphicFramePr>
        <p:xfrm>
          <a:off x="2854324" y="1308021"/>
          <a:ext cx="3775075" cy="4535566"/>
        </p:xfrm>
        <a:graphic>
          <a:graphicData uri="http://schemas.openxmlformats.org/drawingml/2006/table">
            <a:tbl>
              <a:tblPr/>
              <a:tblGrid>
                <a:gridCol w="3169461"/>
                <a:gridCol w="605614"/>
              </a:tblGrid>
              <a:tr h="889458">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lvl="0" indent="-228600" algn="l" defTabSz="995363" rtl="0" eaLnBrk="0" fontAlgn="base" latinLnBrk="0" hangingPunct="0">
                        <a:lnSpc>
                          <a:spcPct val="100000"/>
                        </a:lnSpc>
                        <a:spcBef>
                          <a:spcPct val="20000"/>
                        </a:spcBef>
                        <a:spcAft>
                          <a:spcPct val="20000"/>
                        </a:spcAft>
                        <a:buClrTx/>
                        <a:buSzPct val="100000"/>
                        <a:buFont typeface="Arial Unicode MS" pitchFamily="34" charset="-128"/>
                        <a:buAutoNum type="arabicPeriod"/>
                        <a:tabLst>
                          <a:tab pos="1614488" algn="l"/>
                          <a:tab pos="3228975" algn="l"/>
                          <a:tab pos="4665663" algn="r"/>
                        </a:tabLst>
                      </a:pPr>
                      <a:r>
                        <a:rPr kumimoji="0" lang="pt-BR" sz="1400" b="1" i="0" u="none" strike="noStrike" kern="1200" cap="none" normalizeH="0" baseline="0" noProof="0" dirty="0" smtClean="0">
                          <a:ln>
                            <a:noFill/>
                          </a:ln>
                          <a:solidFill>
                            <a:schemeClr val="tx2"/>
                          </a:solidFill>
                          <a:effectLst>
                            <a:outerShdw blurRad="38100" dist="38100" dir="2700000" algn="tl">
                              <a:srgbClr val="000000">
                                <a:alpha val="43137"/>
                              </a:srgbClr>
                            </a:outerShdw>
                          </a:effectLst>
                          <a:latin typeface="EYInterstate" panose="02000503020000020004" pitchFamily="2" charset="0"/>
                          <a:ea typeface="+mn-ea"/>
                          <a:cs typeface="Arial" charset="0"/>
                        </a:rPr>
                        <a:t>INTRODUÇ</a:t>
                      </a:r>
                      <a:r>
                        <a:rPr kumimoji="0" lang="pt-BR" sz="1400" b="1" i="0" u="none" strike="noStrike" cap="none" normalizeH="0" baseline="0" noProof="0" dirty="0" smtClean="0">
                          <a:ln>
                            <a:noFill/>
                          </a:ln>
                          <a:solidFill>
                            <a:schemeClr val="tx2"/>
                          </a:solidFill>
                          <a:effectLst>
                            <a:outerShdw blurRad="38100" dist="38100" dir="2700000" algn="tl">
                              <a:srgbClr val="000000">
                                <a:alpha val="43137"/>
                              </a:srgbClr>
                            </a:outerShdw>
                          </a:effectLst>
                          <a:latin typeface="EYInterstate" panose="02000503020000020004" pitchFamily="2" charset="0"/>
                          <a:cs typeface="Arial" charset="0"/>
                        </a:rPr>
                        <a:t>ÃO</a:t>
                      </a:r>
                      <a:endParaRPr kumimoji="0" lang="pt-BR" sz="1200" b="1" i="0" u="none" strike="noStrike" cap="none" normalizeH="0" baseline="0" noProof="0" dirty="0" smtClean="0">
                        <a:ln>
                          <a:noFill/>
                        </a:ln>
                        <a:solidFill>
                          <a:schemeClr val="tx2"/>
                        </a:solidFill>
                        <a:effectLst>
                          <a:outerShdw blurRad="38100" dist="38100" dir="2700000" algn="tl">
                            <a:srgbClr val="000000">
                              <a:alpha val="43137"/>
                            </a:srgbClr>
                          </a:outerShdw>
                        </a:effectLst>
                        <a:latin typeface="EYInterstate" panose="02000503020000020004" pitchFamily="2" charset="0"/>
                        <a:cs typeface="Arial" charset="0"/>
                      </a:endParaRPr>
                    </a:p>
                  </a:txBody>
                  <a:tcPr marL="108000" marR="72000"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2"/>
                      </a:solidFill>
                      <a:prstDash val="sysDash"/>
                      <a:round/>
                      <a:headEnd type="none" w="med" len="med"/>
                      <a:tailEnd type="none" w="med" len="med"/>
                    </a:lnB>
                    <a:lnTlToBr>
                      <a:noFill/>
                    </a:lnTlToBr>
                    <a:lnBlToTr>
                      <a:noFill/>
                    </a:lnBlToTr>
                    <a:solidFill>
                      <a:schemeClr val="tx1">
                        <a:lumMod val="75000"/>
                        <a:lumOff val="25000"/>
                        <a:alpha val="80000"/>
                      </a:schemeClr>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en-US" sz="1800" b="1"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panose="02000503020000020004" pitchFamily="2" charset="0"/>
                          <a:ea typeface="+mn-ea"/>
                          <a:cs typeface="Arial" charset="0"/>
                          <a:sym typeface="Times New Roman" pitchFamily="18" charset="0"/>
                        </a:rPr>
                        <a:t>3</a:t>
                      </a:r>
                      <a:endParaRPr kumimoji="0" lang="pt-BR" sz="1600" b="1"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panose="02000503020000020004" pitchFamily="2" charset="0"/>
                        <a:ea typeface="+mn-ea"/>
                        <a:cs typeface="Arial" charset="0"/>
                        <a:sym typeface="Times New Roman" pitchFamily="18" charset="0"/>
                      </a:endParaRPr>
                    </a:p>
                  </a:txBody>
                  <a:tcPr marL="67983" marR="67983"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2"/>
                      </a:solidFill>
                      <a:prstDash val="sysDash"/>
                      <a:round/>
                      <a:headEnd type="none" w="med" len="med"/>
                      <a:tailEnd type="none" w="med" len="med"/>
                    </a:lnB>
                    <a:lnTlToBr>
                      <a:noFill/>
                    </a:lnTlToBr>
                    <a:lnBlToTr>
                      <a:noFill/>
                    </a:lnBlToTr>
                    <a:solidFill>
                      <a:schemeClr val="tx1">
                        <a:lumMod val="75000"/>
                        <a:lumOff val="25000"/>
                        <a:alpha val="80000"/>
                      </a:schemeClr>
                    </a:solidFill>
                  </a:tcPr>
                </a:tc>
              </a:tr>
              <a:tr h="889458">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55600" marR="0" lvl="0" indent="-355600" algn="l"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pt-BR" sz="1400" b="1" i="0" u="none" strike="noStrike" cap="none" normalizeH="0" baseline="0" noProof="0" dirty="0" smtClean="0">
                          <a:ln>
                            <a:noFill/>
                          </a:ln>
                          <a:solidFill>
                            <a:schemeClr val="tx2"/>
                          </a:solidFill>
                          <a:effectLst/>
                          <a:latin typeface="EYInterstate Light" panose="02000506000000020004" pitchFamily="2" charset="0"/>
                          <a:cs typeface="Arial" charset="0"/>
                        </a:rPr>
                        <a:t>1.1. Objetivo do documento</a:t>
                      </a:r>
                    </a:p>
                  </a:txBody>
                  <a:tcPr marL="108000" marR="72000"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a:noFill/>
                    </a:lnTlToBr>
                    <a:lnBlToTr>
                      <a:noFill/>
                    </a:lnBlToTr>
                    <a:solidFill>
                      <a:schemeClr val="tx1">
                        <a:lumMod val="75000"/>
                        <a:lumOff val="25000"/>
                        <a:alpha val="80000"/>
                      </a:schemeClr>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en-US" sz="1400" b="0"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Light" panose="02000506000000020004" pitchFamily="2" charset="0"/>
                          <a:ea typeface="+mn-ea"/>
                          <a:cs typeface="Arial" charset="0"/>
                          <a:sym typeface="Times New Roman" pitchFamily="18" charset="0"/>
                        </a:rPr>
                        <a:t>4</a:t>
                      </a:r>
                      <a:endParaRPr kumimoji="0" lang="pt-BR" sz="1400" b="0"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Light" panose="02000506000000020004" pitchFamily="2" charset="0"/>
                        <a:ea typeface="+mn-ea"/>
                        <a:cs typeface="Arial" charset="0"/>
                        <a:sym typeface="Times New Roman" pitchFamily="18" charset="0"/>
                      </a:endParaRPr>
                    </a:p>
                  </a:txBody>
                  <a:tcPr marL="67983" marR="67983"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a:noFill/>
                    </a:lnTlToBr>
                    <a:lnBlToTr>
                      <a:noFill/>
                    </a:lnBlToTr>
                    <a:solidFill>
                      <a:schemeClr val="tx1">
                        <a:lumMod val="75000"/>
                        <a:lumOff val="25000"/>
                        <a:alpha val="80000"/>
                      </a:schemeClr>
                    </a:solidFill>
                  </a:tcPr>
                </a:tc>
              </a:tr>
              <a:tr h="889458">
                <a:tc>
                  <a:txBody>
                    <a:bodyPr/>
                    <a:lstStyle/>
                    <a:p>
                      <a:pPr marL="0" marR="0" lvl="0" indent="0" algn="l"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pt-BR" sz="1400" b="1" i="0" u="none" strike="noStrike" cap="none" normalizeH="0" baseline="0" noProof="0" dirty="0" smtClean="0">
                          <a:ln>
                            <a:noFill/>
                          </a:ln>
                          <a:solidFill>
                            <a:schemeClr val="tx2"/>
                          </a:solidFill>
                          <a:effectLst/>
                          <a:latin typeface="EYInterstate Light" panose="02000506000000020004" pitchFamily="2" charset="0"/>
                          <a:cs typeface="Arial" charset="0"/>
                        </a:rPr>
                        <a:t>1.2. Estrutura da ferramenta</a:t>
                      </a:r>
                    </a:p>
                  </a:txBody>
                  <a:tcPr marL="108000" marR="72000"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2"/>
                      </a:solidFill>
                      <a:prstDash val="sysDash"/>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tx1">
                        <a:lumMod val="75000"/>
                        <a:lumOff val="25000"/>
                        <a:alpha val="80000"/>
                      </a:schemeClr>
                    </a:solidFill>
                  </a:tcPr>
                </a:tc>
                <a:tc>
                  <a:txBody>
                    <a:bodyPr/>
                    <a:lstStyle/>
                    <a:p>
                      <a:pPr marL="0" marR="0" lvl="0" indent="0" algn="ctr"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en-US" sz="1400" b="0"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Light" panose="02000506000000020004" pitchFamily="2" charset="0"/>
                          <a:ea typeface="+mn-ea"/>
                          <a:cs typeface="Arial" charset="0"/>
                          <a:sym typeface="Times New Roman" pitchFamily="18" charset="0"/>
                        </a:rPr>
                        <a:t>4</a:t>
                      </a:r>
                      <a:endParaRPr kumimoji="0" lang="pt-BR" sz="1400" b="0"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Light" panose="02000506000000020004" pitchFamily="2" charset="0"/>
                        <a:ea typeface="+mn-ea"/>
                        <a:cs typeface="Arial" charset="0"/>
                        <a:sym typeface="Times New Roman" pitchFamily="18" charset="0"/>
                      </a:endParaRPr>
                    </a:p>
                  </a:txBody>
                  <a:tcPr marL="67983" marR="67983"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2"/>
                      </a:solidFill>
                      <a:prstDash val="sysDash"/>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tx1">
                        <a:lumMod val="75000"/>
                        <a:lumOff val="25000"/>
                        <a:alpha val="80000"/>
                      </a:schemeClr>
                    </a:solidFill>
                  </a:tcPr>
                </a:tc>
              </a:tr>
              <a:tr h="933596">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7800" marR="0" lvl="0" indent="-177800" algn="l"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pt-BR" sz="1400" b="1" i="0" u="none" strike="noStrike" cap="none" normalizeH="0" baseline="0" noProof="0" dirty="0" smtClean="0">
                          <a:ln>
                            <a:noFill/>
                          </a:ln>
                          <a:solidFill>
                            <a:schemeClr val="tx2"/>
                          </a:solidFill>
                          <a:effectLst>
                            <a:outerShdw blurRad="38100" dist="38100" dir="2700000" algn="tl">
                              <a:srgbClr val="000000">
                                <a:alpha val="43137"/>
                              </a:srgbClr>
                            </a:outerShdw>
                          </a:effectLst>
                          <a:latin typeface="EYInterstate" panose="02000503020000020004" pitchFamily="2" charset="0"/>
                          <a:cs typeface="Arial" charset="0"/>
                        </a:rPr>
                        <a:t>2. ACESSANDO A FERRAMENTA</a:t>
                      </a:r>
                    </a:p>
                    <a:p>
                      <a:pPr marL="177800" marR="0" lvl="0" indent="-177800" algn="l"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en-US" sz="1400" b="0" i="0" u="none" strike="noStrike" cap="none" normalizeH="0" baseline="0" noProof="0" dirty="0" err="1" smtClean="0">
                          <a:ln>
                            <a:noFill/>
                          </a:ln>
                          <a:solidFill>
                            <a:schemeClr val="tx2"/>
                          </a:solidFill>
                          <a:effectLst/>
                          <a:latin typeface="EYInterstate" panose="02000503020000020004" pitchFamily="2" charset="0"/>
                          <a:cs typeface="Arial" charset="0"/>
                        </a:rPr>
                        <a:t>Gestão</a:t>
                      </a:r>
                      <a:r>
                        <a:rPr kumimoji="0" lang="en-US" sz="1400" b="0" i="0" u="none" strike="noStrike" cap="none" normalizeH="0" baseline="0" noProof="0" dirty="0" smtClean="0">
                          <a:ln>
                            <a:noFill/>
                          </a:ln>
                          <a:solidFill>
                            <a:schemeClr val="tx2"/>
                          </a:solidFill>
                          <a:effectLst/>
                          <a:latin typeface="EYInterstate" panose="02000503020000020004" pitchFamily="2" charset="0"/>
                          <a:cs typeface="Arial" charset="0"/>
                        </a:rPr>
                        <a:t> do </a:t>
                      </a:r>
                      <a:r>
                        <a:rPr kumimoji="0" lang="pt-BR" sz="1400" b="0" i="0" u="none" strike="noStrike" cap="none" normalizeH="0" baseline="0" noProof="0" dirty="0" smtClean="0">
                          <a:ln>
                            <a:noFill/>
                          </a:ln>
                          <a:solidFill>
                            <a:schemeClr val="tx2"/>
                          </a:solidFill>
                          <a:effectLst/>
                          <a:latin typeface="EYInterstate" panose="02000503020000020004" pitchFamily="2" charset="0"/>
                          <a:cs typeface="Arial" charset="0"/>
                        </a:rPr>
                        <a:t>Ciclo </a:t>
                      </a:r>
                      <a:r>
                        <a:rPr kumimoji="0" lang="pt-BR" sz="1400" b="0" i="0" u="none" strike="noStrike" cap="none" normalizeH="0" baseline="0" noProof="0" dirty="0" smtClean="0">
                          <a:ln>
                            <a:noFill/>
                          </a:ln>
                          <a:solidFill>
                            <a:schemeClr val="tx2"/>
                          </a:solidFill>
                          <a:effectLst/>
                          <a:latin typeface="EYInterstate" panose="02000503020000020004" pitchFamily="2" charset="0"/>
                          <a:cs typeface="Arial" charset="0"/>
                        </a:rPr>
                        <a:t>de Vida do Contrato</a:t>
                      </a:r>
                    </a:p>
                  </a:txBody>
                  <a:tcPr marL="108000" marR="72000"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chemeClr val="tx2"/>
                      </a:solidFill>
                      <a:prstDash val="sysDash"/>
                      <a:round/>
                      <a:headEnd type="none" w="med" len="med"/>
                      <a:tailEnd type="none" w="med" len="med"/>
                    </a:lnB>
                    <a:lnTlToBr>
                      <a:noFill/>
                    </a:lnTlToBr>
                    <a:lnBlToTr>
                      <a:noFill/>
                    </a:lnBlToTr>
                    <a:solidFill>
                      <a:schemeClr val="tx1">
                        <a:lumMod val="75000"/>
                        <a:lumOff val="25000"/>
                        <a:alpha val="80000"/>
                      </a:schemeClr>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en-US" sz="1800" b="1"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panose="02000503020000020004" pitchFamily="2" charset="0"/>
                          <a:ea typeface="+mn-ea"/>
                          <a:cs typeface="Arial" charset="0"/>
                          <a:sym typeface="Times New Roman" pitchFamily="18" charset="0"/>
                        </a:rPr>
                        <a:t>5</a:t>
                      </a:r>
                      <a:endParaRPr kumimoji="0" lang="pt-BR" sz="1600" b="1"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panose="02000503020000020004" pitchFamily="2" charset="0"/>
                        <a:ea typeface="+mn-ea"/>
                        <a:cs typeface="Arial" charset="0"/>
                        <a:sym typeface="Times New Roman" pitchFamily="18" charset="0"/>
                      </a:endParaRPr>
                    </a:p>
                  </a:txBody>
                  <a:tcPr marL="67983" marR="67983"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chemeClr val="tx2"/>
                      </a:solidFill>
                      <a:prstDash val="sysDash"/>
                      <a:round/>
                      <a:headEnd type="none" w="med" len="med"/>
                      <a:tailEnd type="none" w="med" len="med"/>
                    </a:lnB>
                    <a:lnTlToBr>
                      <a:noFill/>
                    </a:lnTlToBr>
                    <a:lnBlToTr>
                      <a:noFill/>
                    </a:lnBlToTr>
                    <a:solidFill>
                      <a:schemeClr val="tx1">
                        <a:lumMod val="75000"/>
                        <a:lumOff val="25000"/>
                        <a:alpha val="80000"/>
                      </a:schemeClr>
                    </a:solidFill>
                  </a:tcPr>
                </a:tc>
              </a:tr>
              <a:tr h="933596">
                <a:tc>
                  <a:txBody>
                    <a:bodyPr/>
                    <a:lstStyle/>
                    <a:p>
                      <a:pPr marL="177800" marR="0" lvl="0" indent="-177800" algn="l"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defRPr/>
                      </a:pPr>
                      <a:r>
                        <a:rPr kumimoji="0" lang="pt-BR" sz="1400" b="1" i="0" u="none" strike="noStrike" kern="1200" cap="none" normalizeH="0" baseline="0" noProof="0" dirty="0" smtClean="0">
                          <a:ln>
                            <a:noFill/>
                          </a:ln>
                          <a:solidFill>
                            <a:schemeClr val="tx2"/>
                          </a:solidFill>
                          <a:effectLst>
                            <a:outerShdw blurRad="38100" dist="38100" dir="2700000" algn="tl">
                              <a:srgbClr val="000000">
                                <a:alpha val="43137"/>
                              </a:srgbClr>
                            </a:outerShdw>
                          </a:effectLst>
                          <a:latin typeface="EYInterstate" panose="02000503020000020004" pitchFamily="2" charset="0"/>
                          <a:ea typeface="+mn-ea"/>
                          <a:cs typeface="Arial" charset="0"/>
                        </a:rPr>
                        <a:t>3. ACESSANDO A FERRAMENTA</a:t>
                      </a:r>
                    </a:p>
                    <a:p>
                      <a:pPr marL="177800" marR="0" lvl="0" indent="-177800" algn="l"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defRPr/>
                      </a:pPr>
                      <a:r>
                        <a:rPr kumimoji="0" lang="pt-BR" sz="1400" b="0" i="0" u="none" strike="noStrike" kern="1200" cap="none" normalizeH="0" baseline="0" noProof="0" dirty="0" smtClean="0">
                          <a:ln>
                            <a:noFill/>
                          </a:ln>
                          <a:solidFill>
                            <a:schemeClr val="tx2"/>
                          </a:solidFill>
                          <a:effectLst/>
                          <a:latin typeface="EYInterstate" panose="02000503020000020004" pitchFamily="2" charset="0"/>
                          <a:ea typeface="+mn-ea"/>
                          <a:cs typeface="Arial" charset="0"/>
                        </a:rPr>
                        <a:t>Gestão da OS</a:t>
                      </a:r>
                    </a:p>
                  </a:txBody>
                  <a:tcPr marL="108000" marR="72000"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a:noFill/>
                    </a:lnTlToBr>
                    <a:lnBlToTr>
                      <a:noFill/>
                    </a:lnBlToTr>
                    <a:solidFill>
                      <a:schemeClr val="tx1">
                        <a:lumMod val="75000"/>
                        <a:lumOff val="25000"/>
                        <a:alpha val="80000"/>
                      </a:schemeClr>
                    </a:solidFill>
                  </a:tcPr>
                </a:tc>
                <a:tc>
                  <a:txBody>
                    <a:bodyPr/>
                    <a:lstStyle/>
                    <a:p>
                      <a:pPr marL="0" marR="0" lvl="0" indent="0" algn="ctr" defTabSz="995363" rtl="0" eaLnBrk="0" fontAlgn="base" latinLnBrk="0" hangingPunct="0">
                        <a:lnSpc>
                          <a:spcPct val="100000"/>
                        </a:lnSpc>
                        <a:spcBef>
                          <a:spcPct val="20000"/>
                        </a:spcBef>
                        <a:spcAft>
                          <a:spcPct val="20000"/>
                        </a:spcAft>
                        <a:buClrTx/>
                        <a:buSzPct val="75000"/>
                        <a:buFont typeface="Arial Unicode MS" pitchFamily="34" charset="-128"/>
                        <a:buNone/>
                        <a:tabLst>
                          <a:tab pos="1614488" algn="l"/>
                          <a:tab pos="3228975" algn="l"/>
                          <a:tab pos="4665663" algn="r"/>
                        </a:tabLst>
                        <a:defRPr/>
                      </a:pPr>
                      <a:r>
                        <a:rPr kumimoji="0" lang="pt-BR" sz="1800" b="1" i="0" u="none" strike="noStrike" kern="1200" cap="none" normalizeH="0" baseline="0" noProof="0" dirty="0" smtClean="0">
                          <a:ln>
                            <a:noFill/>
                          </a:ln>
                          <a:solidFill>
                            <a:srgbClr val="FFE600"/>
                          </a:solidFill>
                          <a:effectLst>
                            <a:outerShdw blurRad="38100" dist="38100" dir="2700000" algn="tl">
                              <a:srgbClr val="000000">
                                <a:alpha val="43137"/>
                              </a:srgbClr>
                            </a:outerShdw>
                          </a:effectLst>
                          <a:latin typeface="EYInterstate" panose="02000503020000020004" pitchFamily="2" charset="0"/>
                          <a:ea typeface="+mn-ea"/>
                          <a:cs typeface="Arial" charset="0"/>
                          <a:sym typeface="Times New Roman" pitchFamily="18" charset="0"/>
                        </a:rPr>
                        <a:t>20</a:t>
                      </a:r>
                    </a:p>
                  </a:txBody>
                  <a:tcPr marL="67983" marR="67983" marT="18000" marB="1800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lnTlToBr>
                      <a:noFill/>
                    </a:lnTlToBr>
                    <a:lnBlToTr>
                      <a:noFill/>
                    </a:lnBlToTr>
                    <a:solidFill>
                      <a:schemeClr val="tx1">
                        <a:lumMod val="75000"/>
                        <a:lumOff val="25000"/>
                        <a:alpha val="80000"/>
                      </a:schemeClr>
                    </a:solidFill>
                  </a:tcPr>
                </a:tc>
              </a:tr>
            </a:tbl>
          </a:graphicData>
        </a:graphic>
      </p:graphicFrame>
    </p:spTree>
    <p:extLst>
      <p:ext uri="{BB962C8B-B14F-4D97-AF65-F5344CB8AC3E}">
        <p14:creationId xmlns:p14="http://schemas.microsoft.com/office/powerpoint/2010/main" val="2185908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6858001" cy="9144000"/>
          </a:xfrm>
          <a:prstGeom prst="rect">
            <a:avLst/>
          </a:prstGeom>
        </p:spPr>
      </p:pic>
      <p:grpSp>
        <p:nvGrpSpPr>
          <p:cNvPr id="7" name="Group 6"/>
          <p:cNvGrpSpPr/>
          <p:nvPr/>
        </p:nvGrpSpPr>
        <p:grpSpPr>
          <a:xfrm>
            <a:off x="1662155" y="6198331"/>
            <a:ext cx="5198819" cy="1296988"/>
            <a:chOff x="-692" y="6012293"/>
            <a:chExt cx="5198819" cy="1296988"/>
          </a:xfrm>
          <a:solidFill>
            <a:schemeClr val="tx2"/>
          </a:solidFill>
        </p:grpSpPr>
        <p:sp>
          <p:nvSpPr>
            <p:cNvPr id="8" name="Rectangle 7"/>
            <p:cNvSpPr/>
            <p:nvPr/>
          </p:nvSpPr>
          <p:spPr>
            <a:xfrm>
              <a:off x="2613953" y="6012293"/>
              <a:ext cx="2584174" cy="1296988"/>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9" name="AutoShape 6"/>
            <p:cNvSpPr>
              <a:spLocks noChangeArrowheads="1"/>
            </p:cNvSpPr>
            <p:nvPr/>
          </p:nvSpPr>
          <p:spPr bwMode="auto">
            <a:xfrm>
              <a:off x="-692" y="6012293"/>
              <a:ext cx="5198819" cy="1296988"/>
            </a:xfrm>
            <a:prstGeom prst="parallelogram">
              <a:avLst>
                <a:gd name="adj" fmla="val 41440"/>
              </a:avLst>
            </a:prstGeom>
            <a:grpFill/>
            <a:ln w="12700" algn="ctr">
              <a:noFill/>
              <a:miter lim="800000"/>
              <a:headEnd/>
              <a:tailEnd/>
            </a:ln>
          </p:spPr>
          <p:txBody>
            <a:bodyPr lIns="0" tIns="0" rIns="0" bIns="0" anchor="ctr"/>
            <a:lstStyle/>
            <a:p>
              <a:pPr algn="r">
                <a:defRPr/>
              </a:pPr>
              <a:endParaRPr lang="pt-BR" sz="2800" kern="0" dirty="0">
                <a:solidFill>
                  <a:sysClr val="windowText" lastClr="000000"/>
                </a:solidFill>
                <a:latin typeface="EYInterstate" panose="02000503020000020004" pitchFamily="2" charset="0"/>
              </a:endParaRPr>
            </a:p>
          </p:txBody>
        </p:sp>
      </p:grpSp>
      <p:sp>
        <p:nvSpPr>
          <p:cNvPr id="10" name="TextBox 9"/>
          <p:cNvSpPr txBox="1"/>
          <p:nvPr/>
        </p:nvSpPr>
        <p:spPr>
          <a:xfrm>
            <a:off x="2469653" y="6310022"/>
            <a:ext cx="4391321" cy="951030"/>
          </a:xfrm>
          <a:prstGeom prst="rect">
            <a:avLst/>
          </a:prstGeom>
          <a:solidFill>
            <a:schemeClr val="tx2"/>
          </a:solidFill>
        </p:spPr>
        <p:txBody>
          <a:bodyPr wrap="square" lIns="0" tIns="36576" rIns="0" bIns="0" rtlCol="0">
            <a:spAutoFit/>
          </a:bodyPr>
          <a:lstStyle/>
          <a:p>
            <a:pPr>
              <a:lnSpc>
                <a:spcPct val="85000"/>
              </a:lnSpc>
              <a:spcAft>
                <a:spcPts val="600"/>
              </a:spcAft>
              <a:buClr>
                <a:schemeClr val="accent2"/>
              </a:buClr>
              <a:buSzPct val="70000"/>
            </a:pPr>
            <a:r>
              <a:rPr lang="en-US" sz="2400" b="1" dirty="0">
                <a:latin typeface="+mj-lt"/>
              </a:rPr>
              <a:t>3</a:t>
            </a:r>
            <a:r>
              <a:rPr lang="en-US" sz="2400" b="1" dirty="0" smtClean="0">
                <a:latin typeface="+mj-lt"/>
              </a:rPr>
              <a:t>. </a:t>
            </a:r>
            <a:r>
              <a:rPr lang="pt-BR" sz="2400" b="1" dirty="0" smtClean="0">
                <a:latin typeface="+mj-lt"/>
              </a:rPr>
              <a:t>Acessando a Ferramenta</a:t>
            </a:r>
          </a:p>
          <a:p>
            <a:pPr>
              <a:lnSpc>
                <a:spcPct val="85000"/>
              </a:lnSpc>
              <a:spcAft>
                <a:spcPts val="600"/>
              </a:spcAft>
              <a:buClr>
                <a:schemeClr val="accent2"/>
              </a:buClr>
              <a:buSzPct val="70000"/>
            </a:pPr>
            <a:r>
              <a:rPr lang="pt-BR" sz="2000" b="1" dirty="0">
                <a:solidFill>
                  <a:srgbClr val="FFC000"/>
                </a:solidFill>
                <a:latin typeface="+mj-lt"/>
              </a:rPr>
              <a:t>Avaliação da Capacidade de </a:t>
            </a:r>
            <a:r>
              <a:rPr lang="pt-BR" sz="2000" b="1" dirty="0" smtClean="0">
                <a:solidFill>
                  <a:srgbClr val="FFC000"/>
                </a:solidFill>
                <a:latin typeface="+mj-lt"/>
              </a:rPr>
              <a:t>Gestão da OS</a:t>
            </a:r>
            <a:endParaRPr lang="pt-BR" sz="2800" b="1" dirty="0" smtClean="0">
              <a:solidFill>
                <a:srgbClr val="FFC000"/>
              </a:solidFill>
              <a:latin typeface="+mj-lt"/>
            </a:endParaRPr>
          </a:p>
        </p:txBody>
      </p:sp>
    </p:spTree>
    <p:extLst>
      <p:ext uri="{BB962C8B-B14F-4D97-AF65-F5344CB8AC3E}">
        <p14:creationId xmlns:p14="http://schemas.microsoft.com/office/powerpoint/2010/main" val="3262927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Avaliação da Capacidade de </a:t>
            </a:r>
            <a:r>
              <a:rPr lang="pt-BR" sz="2000" b="0" dirty="0" smtClean="0">
                <a:solidFill>
                  <a:srgbClr val="FFC000"/>
                </a:solidFill>
              </a:rPr>
              <a:t>Gestão da OS</a:t>
            </a:r>
            <a:endParaRPr lang="pt-BR" sz="2800" b="0" dirty="0">
              <a:solidFill>
                <a:srgbClr val="FFC000"/>
              </a:solidFill>
            </a:endParaRPr>
          </a:p>
        </p:txBody>
      </p:sp>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smtClean="0">
                <a:solidFill>
                  <a:schemeClr val="tx1"/>
                </a:solidFill>
              </a:rPr>
              <a:t>3.1. Especificidades e usabilidades gerais da ferramenta</a:t>
            </a:r>
          </a:p>
          <a:p>
            <a:pPr marL="0" indent="0" eaLnBrk="0" fontAlgn="base" hangingPunct="0">
              <a:spcBef>
                <a:spcPct val="30000"/>
              </a:spcBef>
              <a:spcAft>
                <a:spcPct val="0"/>
              </a:spcAft>
              <a:buClr>
                <a:srgbClr val="FFD200"/>
              </a:buClr>
              <a:buSzTx/>
              <a:buNone/>
            </a:pPr>
            <a:endParaRPr lang="pt-BR" sz="1100" kern="0" dirty="0" smtClean="0">
              <a:solidFill>
                <a:schemeClr val="tx1"/>
              </a:solidFill>
            </a:endParaRPr>
          </a:p>
          <a:p>
            <a:pPr marL="0" indent="0" algn="just" eaLnBrk="0" fontAlgn="base" hangingPunct="0">
              <a:spcBef>
                <a:spcPct val="30000"/>
              </a:spcBef>
              <a:spcAft>
                <a:spcPct val="0"/>
              </a:spcAft>
              <a:buClr>
                <a:srgbClr val="FFD200"/>
              </a:buClr>
              <a:buSzTx/>
              <a:buNone/>
            </a:pPr>
            <a:r>
              <a:rPr lang="pt-BR" sz="1100" kern="0" dirty="0" smtClean="0">
                <a:solidFill>
                  <a:schemeClr val="tx1"/>
                </a:solidFill>
              </a:rPr>
              <a:t>ATENÇÃO: A ferramenta foi desenvolvida usando o pacote Microsoft Office 2010. Para permitir uma universalização ao seu acesso, o arquivo foi salvo na versão Excel 97 – 2003 </a:t>
            </a:r>
            <a:r>
              <a:rPr lang="pt-BR" sz="1100" kern="0" dirty="0" err="1" smtClean="0">
                <a:solidFill>
                  <a:schemeClr val="tx1"/>
                </a:solidFill>
              </a:rPr>
              <a:t>Worlbook</a:t>
            </a:r>
            <a:r>
              <a:rPr lang="pt-BR" sz="1100" kern="0" dirty="0" smtClean="0">
                <a:solidFill>
                  <a:schemeClr val="tx1"/>
                </a:solidFill>
              </a:rPr>
              <a:t> (*.</a:t>
            </a:r>
            <a:r>
              <a:rPr lang="pt-BR" sz="1100" kern="0" dirty="0" err="1" smtClean="0">
                <a:solidFill>
                  <a:schemeClr val="tx1"/>
                </a:solidFill>
              </a:rPr>
              <a:t>xls</a:t>
            </a:r>
            <a:r>
              <a:rPr lang="pt-BR" sz="1100" kern="0" dirty="0" smtClean="0">
                <a:solidFill>
                  <a:schemeClr val="tx1"/>
                </a:solidFill>
              </a:rPr>
              <a:t>).</a:t>
            </a:r>
          </a:p>
          <a:p>
            <a:pPr marL="0" indent="0" algn="just" eaLnBrk="0" fontAlgn="base" hangingPunct="0">
              <a:spcBef>
                <a:spcPct val="30000"/>
              </a:spcBef>
              <a:spcAft>
                <a:spcPct val="0"/>
              </a:spcAft>
              <a:buClr>
                <a:srgbClr val="FFD200"/>
              </a:buClr>
              <a:buSzTx/>
              <a:buNone/>
            </a:pPr>
            <a:endParaRPr lang="pt-BR" sz="1100" kern="0" dirty="0" smtClean="0">
              <a:solidFill>
                <a:schemeClr val="tx1"/>
              </a:solidFill>
            </a:endParaRPr>
          </a:p>
          <a:p>
            <a:pPr marL="0" indent="0" algn="just" eaLnBrk="0" fontAlgn="base" hangingPunct="0">
              <a:spcBef>
                <a:spcPct val="30000"/>
              </a:spcBef>
              <a:spcAft>
                <a:spcPct val="0"/>
              </a:spcAft>
              <a:buClr>
                <a:srgbClr val="FFD200"/>
              </a:buClr>
              <a:buSzTx/>
              <a:buNone/>
            </a:pPr>
            <a:r>
              <a:rPr lang="pt-BR" sz="1100" kern="0" dirty="0" smtClean="0">
                <a:solidFill>
                  <a:schemeClr val="tx1"/>
                </a:solidFill>
              </a:rPr>
              <a:t>Uma vez aberta a planilha, você precisará habilitar a Macro antes de utilizar a ferramenta de coleta de dados.</a:t>
            </a:r>
          </a:p>
          <a:p>
            <a:pPr marL="0" indent="0" algn="just" eaLnBrk="0" fontAlgn="base" hangingPunct="0">
              <a:spcBef>
                <a:spcPct val="30000"/>
              </a:spcBef>
              <a:spcAft>
                <a:spcPct val="0"/>
              </a:spcAft>
              <a:buClr>
                <a:srgbClr val="FFD200"/>
              </a:buClr>
              <a:buSzTx/>
              <a:buNone/>
            </a:pPr>
            <a:endParaRPr lang="pt-BR" sz="1100" kern="0" dirty="0" smtClean="0">
              <a:solidFill>
                <a:schemeClr val="tx1"/>
              </a:solidFill>
            </a:endParaRPr>
          </a:p>
          <a:p>
            <a:pPr marL="0" indent="0" algn="just" eaLnBrk="0" fontAlgn="base" hangingPunct="0">
              <a:spcBef>
                <a:spcPct val="30000"/>
              </a:spcBef>
              <a:spcAft>
                <a:spcPct val="0"/>
              </a:spcAft>
              <a:buClr>
                <a:srgbClr val="FFD200"/>
              </a:buClr>
              <a:buSzTx/>
              <a:buNone/>
            </a:pPr>
            <a:r>
              <a:rPr lang="pt-BR" sz="1100" kern="0" dirty="0" smtClean="0">
                <a:solidFill>
                  <a:schemeClr val="tx1"/>
                </a:solidFill>
              </a:rPr>
              <a:t>Para isso: Após abrir a planilha, aparecerá uma mensagem de segurança para habilitar a macro (Figura 1). A Figura 2 mostra como habilitar o conteúdo.</a:t>
            </a:r>
          </a:p>
          <a:p>
            <a:pPr marL="0" indent="0" eaLnBrk="0" fontAlgn="base" hangingPunct="0">
              <a:spcBef>
                <a:spcPct val="30000"/>
              </a:spcBef>
              <a:spcAft>
                <a:spcPct val="0"/>
              </a:spcAft>
              <a:buClr>
                <a:srgbClr val="FFD200"/>
              </a:buClr>
              <a:buSzTx/>
              <a:buNone/>
            </a:pPr>
            <a:endParaRPr lang="pt-BR" sz="1100" dirty="0">
              <a:solidFill>
                <a:schemeClr val="tx1"/>
              </a:solidFill>
            </a:endParaRPr>
          </a:p>
          <a:p>
            <a:pPr marL="0" indent="0" eaLnBrk="0" fontAlgn="base" hangingPunct="0">
              <a:spcBef>
                <a:spcPct val="30000"/>
              </a:spcBef>
              <a:spcAft>
                <a:spcPct val="0"/>
              </a:spcAft>
              <a:buClr>
                <a:srgbClr val="FFD200"/>
              </a:buClr>
              <a:buSzTx/>
              <a:buNone/>
            </a:pPr>
            <a:endParaRPr lang="pt-BR" sz="1100" kern="0" dirty="0">
              <a:solidFill>
                <a:schemeClr val="tx1"/>
              </a:solidFill>
            </a:endParaRPr>
          </a:p>
          <a:p>
            <a:pPr marL="0" indent="0" eaLnBrk="0" fontAlgn="base" hangingPunct="0">
              <a:spcBef>
                <a:spcPct val="30000"/>
              </a:spcBef>
              <a:spcAft>
                <a:spcPct val="0"/>
              </a:spcAft>
              <a:buClr>
                <a:srgbClr val="FFD200"/>
              </a:buClr>
              <a:buSzTx/>
              <a:buNone/>
            </a:pPr>
            <a:endParaRPr lang="pt-BR" sz="1100" dirty="0"/>
          </a:p>
          <a:p>
            <a:pPr marL="0" indent="0" eaLnBrk="0" fontAlgn="base" hangingPunct="0">
              <a:spcBef>
                <a:spcPct val="30000"/>
              </a:spcBef>
              <a:spcAft>
                <a:spcPct val="0"/>
              </a:spcAft>
              <a:buClr>
                <a:srgbClr val="FFD200"/>
              </a:buClr>
              <a:buSzTx/>
              <a:buNone/>
            </a:pPr>
            <a:endParaRPr lang="en-US" sz="1100" kern="0" dirty="0" smtClean="0">
              <a:solidFill>
                <a:schemeClr val="tx1"/>
              </a:solidFill>
            </a:endParaRPr>
          </a:p>
        </p:txBody>
      </p:sp>
      <p:sp>
        <p:nvSpPr>
          <p:cNvPr id="2" name="TextBox 1"/>
          <p:cNvSpPr txBox="1"/>
          <p:nvPr/>
        </p:nvSpPr>
        <p:spPr>
          <a:xfrm>
            <a:off x="1114370" y="5016320"/>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smtClean="0">
                <a:latin typeface="EYInterstate Light" panose="02000506000000020004" pitchFamily="2" charset="0"/>
              </a:rPr>
              <a:t>Figura 1 – Primeiro passo para habilitar as macros</a:t>
            </a:r>
          </a:p>
        </p:txBody>
      </p:sp>
      <p:grpSp>
        <p:nvGrpSpPr>
          <p:cNvPr id="16" name="Group 15"/>
          <p:cNvGrpSpPr/>
          <p:nvPr/>
        </p:nvGrpSpPr>
        <p:grpSpPr>
          <a:xfrm>
            <a:off x="601345" y="3423059"/>
            <a:ext cx="5113655" cy="1538766"/>
            <a:chOff x="601345" y="3423059"/>
            <a:chExt cx="5655310" cy="2087880"/>
          </a:xfrm>
        </p:grpSpPr>
        <p:pic>
          <p:nvPicPr>
            <p:cNvPr id="5" name="Pictur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345" y="3423059"/>
              <a:ext cx="5655310" cy="2087880"/>
            </a:xfrm>
            <a:prstGeom prst="rect">
              <a:avLst/>
            </a:prstGeom>
            <a:noFill/>
          </p:spPr>
        </p:pic>
        <p:sp>
          <p:nvSpPr>
            <p:cNvPr id="7" name="Oval 6"/>
            <p:cNvSpPr/>
            <p:nvPr/>
          </p:nvSpPr>
          <p:spPr>
            <a:xfrm>
              <a:off x="3775994" y="492756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8" name="Straight Connector 7"/>
            <p:cNvCxnSpPr>
              <a:stCxn id="7" idx="1"/>
              <a:endCxn id="9" idx="3"/>
            </p:cNvCxnSpPr>
            <p:nvPr/>
          </p:nvCxnSpPr>
          <p:spPr>
            <a:xfrm flipH="1" flipV="1">
              <a:off x="3217052" y="4552059"/>
              <a:ext cx="594912" cy="409766"/>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766077" y="4435101"/>
              <a:ext cx="1450975"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Opções</a:t>
              </a:r>
              <a:endParaRPr lang="pt-BR" sz="1200" b="1" dirty="0">
                <a:solidFill>
                  <a:schemeClr val="tx2"/>
                </a:solidFill>
                <a:latin typeface="EYInterstate Light" panose="02000506000000020004" pitchFamily="2" charset="0"/>
              </a:endParaRPr>
            </a:p>
          </p:txBody>
        </p:sp>
      </p:grpSp>
      <p:sp>
        <p:nvSpPr>
          <p:cNvPr id="12" name="TextBox 11"/>
          <p:cNvSpPr txBox="1"/>
          <p:nvPr/>
        </p:nvSpPr>
        <p:spPr>
          <a:xfrm>
            <a:off x="1245908" y="8135195"/>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smtClean="0">
                <a:latin typeface="EYInterstate Light" panose="02000506000000020004" pitchFamily="2" charset="0"/>
              </a:rPr>
              <a:t>Figura 2 – Segundo passo para habilitar as macros</a:t>
            </a:r>
          </a:p>
        </p:txBody>
      </p:sp>
      <p:grpSp>
        <p:nvGrpSpPr>
          <p:cNvPr id="6" name="Group 5"/>
          <p:cNvGrpSpPr/>
          <p:nvPr/>
        </p:nvGrpSpPr>
        <p:grpSpPr>
          <a:xfrm>
            <a:off x="1377447" y="5389200"/>
            <a:ext cx="3788410" cy="2661119"/>
            <a:chOff x="5683567" y="2555771"/>
            <a:chExt cx="5130741" cy="4377055"/>
          </a:xfrm>
        </p:grpSpPr>
        <p:pic>
          <p:nvPicPr>
            <p:cNvPr id="11" name="Picture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3567" y="2555771"/>
              <a:ext cx="4892040" cy="4377055"/>
            </a:xfrm>
            <a:prstGeom prst="rect">
              <a:avLst/>
            </a:prstGeom>
            <a:noFill/>
          </p:spPr>
        </p:pic>
        <p:sp>
          <p:nvSpPr>
            <p:cNvPr id="13" name="Oval 12"/>
            <p:cNvSpPr/>
            <p:nvPr/>
          </p:nvSpPr>
          <p:spPr>
            <a:xfrm>
              <a:off x="7321084" y="501928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14" name="Straight Connector 13"/>
            <p:cNvCxnSpPr>
              <a:stCxn id="13" idx="6"/>
            </p:cNvCxnSpPr>
            <p:nvPr/>
          </p:nvCxnSpPr>
          <p:spPr>
            <a:xfrm>
              <a:off x="7566704" y="5136246"/>
              <a:ext cx="1021888" cy="6922"/>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588592" y="5036843"/>
              <a:ext cx="222571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Habilitar conteúdo </a:t>
              </a:r>
              <a:endParaRPr lang="pt-BR" sz="1200" b="1" dirty="0">
                <a:solidFill>
                  <a:schemeClr val="tx2"/>
                </a:solidFill>
                <a:latin typeface="EYInterstate Light" panose="02000506000000020004" pitchFamily="2" charset="0"/>
              </a:endParaRPr>
            </a:p>
          </p:txBody>
        </p:sp>
      </p:grpSp>
    </p:spTree>
    <p:extLst>
      <p:ext uri="{BB962C8B-B14F-4D97-AF65-F5344CB8AC3E}">
        <p14:creationId xmlns:p14="http://schemas.microsoft.com/office/powerpoint/2010/main" val="494393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2" name="Picture 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327" y="3105804"/>
            <a:ext cx="6086060" cy="489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a:solidFill>
                  <a:schemeClr val="tx1"/>
                </a:solidFill>
              </a:rPr>
              <a:t>3</a:t>
            </a:r>
            <a:r>
              <a:rPr lang="pt-BR" sz="1400" b="1" kern="0" dirty="0" smtClean="0">
                <a:solidFill>
                  <a:schemeClr val="tx1"/>
                </a:solidFill>
              </a:rPr>
              <a:t>.2. Página Inicial</a:t>
            </a:r>
            <a:endParaRPr lang="pt-BR" sz="1400" b="1" kern="0" dirty="0">
              <a:solidFill>
                <a:schemeClr val="tx1"/>
              </a:solidFill>
            </a:endParaRPr>
          </a:p>
          <a:p>
            <a:pPr marL="0" indent="0" algn="just">
              <a:buNone/>
            </a:pPr>
            <a:endParaRPr lang="pt-BR" sz="1100" dirty="0">
              <a:solidFill>
                <a:schemeClr val="tx1"/>
              </a:solidFill>
              <a:cs typeface="Times New Roman" pitchFamily="18" charset="0"/>
            </a:endParaRPr>
          </a:p>
          <a:p>
            <a:pPr marL="0" indent="0" algn="just" eaLnBrk="0" fontAlgn="base" hangingPunct="0">
              <a:spcBef>
                <a:spcPct val="30000"/>
              </a:spcBef>
              <a:spcAft>
                <a:spcPct val="0"/>
              </a:spcAft>
              <a:buClr>
                <a:srgbClr val="FFD200"/>
              </a:buClr>
              <a:buSzTx/>
              <a:buNone/>
            </a:pPr>
            <a:r>
              <a:rPr lang="pt-BR" sz="1100" kern="0" dirty="0">
                <a:solidFill>
                  <a:schemeClr val="tx1"/>
                </a:solidFill>
              </a:rPr>
              <a:t>Primeiramente, você será direcionado para a </a:t>
            </a:r>
            <a:r>
              <a:rPr lang="pt-BR" sz="1100" kern="0" dirty="0" smtClean="0">
                <a:solidFill>
                  <a:schemeClr val="tx1"/>
                </a:solidFill>
              </a:rPr>
              <a:t>“Página Inicial” </a:t>
            </a:r>
            <a:r>
              <a:rPr lang="pt-BR" sz="1100" kern="0" dirty="0">
                <a:solidFill>
                  <a:schemeClr val="tx1"/>
                </a:solidFill>
              </a:rPr>
              <a:t>(Figura 3), </a:t>
            </a:r>
            <a:r>
              <a:rPr lang="pt-BR" sz="1100" kern="0" dirty="0" smtClean="0">
                <a:solidFill>
                  <a:schemeClr val="tx1"/>
                </a:solidFill>
              </a:rPr>
              <a:t>onde haverá todas as opções para se navegar pela ferramenta. Para tal, basta você clicar na informação desejada e a ferramenta automaticamente lhe encaminhará para a página que as contêm.</a:t>
            </a:r>
          </a:p>
          <a:p>
            <a:pPr marL="0" indent="0" algn="just" eaLnBrk="0" fontAlgn="base" hangingPunct="0">
              <a:spcBef>
                <a:spcPct val="30000"/>
              </a:spcBef>
              <a:spcAft>
                <a:spcPct val="0"/>
              </a:spcAft>
              <a:buClr>
                <a:srgbClr val="FFD200"/>
              </a:buClr>
              <a:buSzTx/>
              <a:buNone/>
            </a:pPr>
            <a:endParaRPr lang="pt-BR" sz="1100" kern="0" dirty="0">
              <a:solidFill>
                <a:schemeClr val="tx1"/>
              </a:solidFill>
            </a:endParaRPr>
          </a:p>
          <a:p>
            <a:pPr marL="0" indent="0" algn="just" eaLnBrk="0" fontAlgn="base" hangingPunct="0">
              <a:spcBef>
                <a:spcPct val="30000"/>
              </a:spcBef>
              <a:spcAft>
                <a:spcPct val="0"/>
              </a:spcAft>
              <a:buClr>
                <a:srgbClr val="FFD200"/>
              </a:buClr>
              <a:buSzTx/>
              <a:buNone/>
            </a:pPr>
            <a:r>
              <a:rPr lang="pt-BR" sz="1100" kern="0" dirty="0" smtClean="0">
                <a:solidFill>
                  <a:schemeClr val="tx1"/>
                </a:solidFill>
              </a:rPr>
              <a:t>Também, encontra-se disponível a opção do modo de apresentação (indicado como item 7 da </a:t>
            </a:r>
            <a:r>
              <a:rPr lang="pt-BR" sz="1100" kern="0" dirty="0">
                <a:solidFill>
                  <a:schemeClr val="tx1"/>
                </a:solidFill>
              </a:rPr>
              <a:t>F</a:t>
            </a:r>
            <a:r>
              <a:rPr lang="pt-BR" sz="1100" kern="0" dirty="0" smtClean="0">
                <a:solidFill>
                  <a:schemeClr val="tx1"/>
                </a:solidFill>
              </a:rPr>
              <a:t>igura 3). Esta opção lhe permite exibir as informações da ferramenta no formato de tela cheia do computador.</a:t>
            </a:r>
          </a:p>
          <a:p>
            <a:pPr marL="0" indent="0">
              <a:buClr>
                <a:srgbClr val="FFC000"/>
              </a:buClr>
              <a:buSzPct val="150000"/>
              <a:buNone/>
            </a:pPr>
            <a:endParaRPr lang="pt-BR" sz="1100" kern="0" dirty="0">
              <a:solidFill>
                <a:srgbClr val="FF0000"/>
              </a:solidFill>
            </a:endParaRPr>
          </a:p>
        </p:txBody>
      </p:sp>
      <p:sp>
        <p:nvSpPr>
          <p:cNvPr id="11"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0000"/>
                </a:solidFill>
              </a:rPr>
              <a:t> </a:t>
            </a:r>
            <a:r>
              <a:rPr lang="pt-BR" sz="2000" b="0" dirty="0">
                <a:solidFill>
                  <a:srgbClr val="FFC000"/>
                </a:solidFill>
              </a:rPr>
              <a:t>Avaliação da Capacidade de </a:t>
            </a:r>
            <a:r>
              <a:rPr lang="pt-BR" sz="2000" b="0" dirty="0" smtClean="0">
                <a:solidFill>
                  <a:srgbClr val="FFC000"/>
                </a:solidFill>
              </a:rPr>
              <a:t>Gestão da OS</a:t>
            </a:r>
            <a:endParaRPr lang="pt-BR" sz="2800" b="0" dirty="0">
              <a:solidFill>
                <a:srgbClr val="FFC000"/>
              </a:solidFill>
            </a:endParaRPr>
          </a:p>
        </p:txBody>
      </p:sp>
      <p:sp>
        <p:nvSpPr>
          <p:cNvPr id="13" name="Oval 12"/>
          <p:cNvSpPr/>
          <p:nvPr/>
        </p:nvSpPr>
        <p:spPr>
          <a:xfrm>
            <a:off x="1188888" y="367768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sp>
        <p:nvSpPr>
          <p:cNvPr id="14" name="Oval 13"/>
          <p:cNvSpPr/>
          <p:nvPr/>
        </p:nvSpPr>
        <p:spPr>
          <a:xfrm>
            <a:off x="2002906" y="399254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sp>
        <p:nvSpPr>
          <p:cNvPr id="15" name="TextBox 14"/>
          <p:cNvSpPr txBox="1"/>
          <p:nvPr/>
        </p:nvSpPr>
        <p:spPr>
          <a:xfrm>
            <a:off x="1510957" y="6962065"/>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smtClean="0">
                <a:latin typeface="EYInterstate Light" panose="02000506000000020004" pitchFamily="2" charset="0"/>
              </a:rPr>
              <a:t>Figura 3 – Página Inicial</a:t>
            </a:r>
          </a:p>
        </p:txBody>
      </p:sp>
      <p:sp>
        <p:nvSpPr>
          <p:cNvPr id="16" name="Oval 15"/>
          <p:cNvSpPr/>
          <p:nvPr/>
        </p:nvSpPr>
        <p:spPr>
          <a:xfrm>
            <a:off x="206070" y="323226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050" b="1" dirty="0">
                <a:solidFill>
                  <a:schemeClr val="tx2"/>
                </a:solidFill>
                <a:latin typeface="EYInterstate Light" panose="02000506000000020004" pitchFamily="2" charset="0"/>
              </a:rPr>
              <a:t>6</a:t>
            </a:r>
            <a:endParaRPr lang="pt-BR" sz="1200" b="1" dirty="0">
              <a:solidFill>
                <a:schemeClr val="tx2"/>
              </a:solidFill>
              <a:latin typeface="EYInterstate Light" panose="02000506000000020004" pitchFamily="2" charset="0"/>
            </a:endParaRPr>
          </a:p>
        </p:txBody>
      </p:sp>
      <p:cxnSp>
        <p:nvCxnSpPr>
          <p:cNvPr id="17" name="Straight Connector 16"/>
          <p:cNvCxnSpPr>
            <a:stCxn id="13" idx="6"/>
            <a:endCxn id="18" idx="1"/>
          </p:cNvCxnSpPr>
          <p:nvPr/>
        </p:nvCxnSpPr>
        <p:spPr>
          <a:xfrm>
            <a:off x="1434508" y="3794640"/>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928322" y="3677682"/>
            <a:ext cx="2509284"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Introdução</a:t>
            </a:r>
            <a:endParaRPr lang="pt-BR" sz="1200" b="1" dirty="0">
              <a:solidFill>
                <a:schemeClr val="tx2"/>
              </a:solidFill>
              <a:latin typeface="EYInterstate Light" panose="02000506000000020004" pitchFamily="2" charset="0"/>
            </a:endParaRPr>
          </a:p>
        </p:txBody>
      </p:sp>
      <p:cxnSp>
        <p:nvCxnSpPr>
          <p:cNvPr id="19" name="Straight Connector 18"/>
          <p:cNvCxnSpPr/>
          <p:nvPr/>
        </p:nvCxnSpPr>
        <p:spPr>
          <a:xfrm>
            <a:off x="2252064" y="4130768"/>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991528" y="4450440"/>
            <a:ext cx="3252256" cy="244564"/>
            <a:chOff x="1599729" y="2607693"/>
            <a:chExt cx="3252256" cy="244564"/>
          </a:xfrm>
        </p:grpSpPr>
        <p:sp>
          <p:nvSpPr>
            <p:cNvPr id="21" name="Oval 20"/>
            <p:cNvSpPr/>
            <p:nvPr/>
          </p:nvSpPr>
          <p:spPr>
            <a:xfrm>
              <a:off x="1599729" y="2607693"/>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cxnSp>
          <p:nvCxnSpPr>
            <p:cNvPr id="22" name="Straight Connector 21"/>
            <p:cNvCxnSpPr>
              <a:endCxn id="23" idx="1"/>
            </p:cNvCxnSpPr>
            <p:nvPr/>
          </p:nvCxnSpPr>
          <p:spPr>
            <a:xfrm>
              <a:off x="1852425" y="2735299"/>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346239" y="2618341"/>
              <a:ext cx="250574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Indicadores </a:t>
              </a:r>
              <a:r>
                <a:rPr lang="pt-BR" sz="1200" b="1" dirty="0" smtClean="0">
                  <a:solidFill>
                    <a:schemeClr val="tx2"/>
                  </a:solidFill>
                  <a:latin typeface="EYInterstate Light" panose="02000506000000020004" pitchFamily="2" charset="0"/>
                </a:rPr>
                <a:t>do Contrato</a:t>
              </a:r>
              <a:endParaRPr lang="pt-BR" sz="1200" b="1" dirty="0">
                <a:solidFill>
                  <a:schemeClr val="tx2"/>
                </a:solidFill>
                <a:latin typeface="EYInterstate Light" panose="02000506000000020004" pitchFamily="2" charset="0"/>
              </a:endParaRPr>
            </a:p>
          </p:txBody>
        </p:sp>
      </p:grpSp>
      <p:cxnSp>
        <p:nvCxnSpPr>
          <p:cNvPr id="38" name="Straight Connector 37"/>
          <p:cNvCxnSpPr>
            <a:stCxn id="16" idx="4"/>
          </p:cNvCxnSpPr>
          <p:nvPr/>
        </p:nvCxnSpPr>
        <p:spPr>
          <a:xfrm>
            <a:off x="328880" y="3466176"/>
            <a:ext cx="13881" cy="3399275"/>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43548" y="6843089"/>
            <a:ext cx="1891901"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Modo Apresentação</a:t>
            </a:r>
            <a:endParaRPr lang="pt-BR" sz="1200" b="1" dirty="0">
              <a:solidFill>
                <a:schemeClr val="tx2"/>
              </a:solidFill>
              <a:latin typeface="EYInterstate Light" panose="02000506000000020004" pitchFamily="2" charset="0"/>
            </a:endParaRPr>
          </a:p>
        </p:txBody>
      </p:sp>
      <p:grpSp>
        <p:nvGrpSpPr>
          <p:cNvPr id="40" name="Group 32"/>
          <p:cNvGrpSpPr>
            <a:grpSpLocks/>
          </p:cNvGrpSpPr>
          <p:nvPr/>
        </p:nvGrpSpPr>
        <p:grpSpPr bwMode="auto">
          <a:xfrm>
            <a:off x="264338" y="7077005"/>
            <a:ext cx="347663" cy="427037"/>
            <a:chOff x="0" y="0"/>
            <a:chExt cx="753458" cy="875269"/>
          </a:xfrm>
        </p:grpSpPr>
        <p:pic>
          <p:nvPicPr>
            <p:cNvPr id="41" name="Picture 36" descr="C:\Users\fernando.silva\Downloads\1399521758_view_remove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723158" cy="87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7" descr="C:\Users\fernando.silva\Downloads\1399521665_plus_add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38171">
              <a:off x="369221" y="382815"/>
              <a:ext cx="384237" cy="37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Group 33"/>
          <p:cNvGrpSpPr>
            <a:grpSpLocks/>
          </p:cNvGrpSpPr>
          <p:nvPr/>
        </p:nvGrpSpPr>
        <p:grpSpPr bwMode="auto">
          <a:xfrm>
            <a:off x="254704" y="7474311"/>
            <a:ext cx="347662" cy="427037"/>
            <a:chOff x="811111" y="0"/>
            <a:chExt cx="745902" cy="875269"/>
          </a:xfrm>
        </p:grpSpPr>
        <p:pic>
          <p:nvPicPr>
            <p:cNvPr id="44" name="Picture 34" descr="C:\Users\fernando.silva\Downloads\1399521758_view_remove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1111" y="0"/>
              <a:ext cx="721990" cy="87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5" descr="C:\Users\fernando.silva\Downloads\1399521657_plus_add_minu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73418" y="380264"/>
              <a:ext cx="383595" cy="37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TextBox 45"/>
          <p:cNvSpPr txBox="1"/>
          <p:nvPr/>
        </p:nvSpPr>
        <p:spPr>
          <a:xfrm>
            <a:off x="717031" y="7197102"/>
            <a:ext cx="1493874" cy="19975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dirty="0" smtClean="0">
                <a:solidFill>
                  <a:schemeClr val="tx2"/>
                </a:solidFill>
                <a:latin typeface="EYInterstate Light" panose="02000506000000020004" pitchFamily="2" charset="0"/>
              </a:rPr>
              <a:t>Maximiza a tela</a:t>
            </a:r>
          </a:p>
        </p:txBody>
      </p:sp>
      <p:sp>
        <p:nvSpPr>
          <p:cNvPr id="47" name="TextBox 46"/>
          <p:cNvSpPr txBox="1"/>
          <p:nvPr/>
        </p:nvSpPr>
        <p:spPr>
          <a:xfrm>
            <a:off x="731202" y="7551529"/>
            <a:ext cx="1493874" cy="19975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dirty="0" smtClean="0">
                <a:solidFill>
                  <a:schemeClr val="tx2"/>
                </a:solidFill>
                <a:latin typeface="EYInterstate Light" panose="02000506000000020004" pitchFamily="2" charset="0"/>
              </a:rPr>
              <a:t>Minimiza a tela</a:t>
            </a:r>
          </a:p>
        </p:txBody>
      </p:sp>
      <p:sp>
        <p:nvSpPr>
          <p:cNvPr id="48" name="Rectangle 47"/>
          <p:cNvSpPr/>
          <p:nvPr/>
        </p:nvSpPr>
        <p:spPr>
          <a:xfrm>
            <a:off x="150322" y="6840914"/>
            <a:ext cx="1874514" cy="1060434"/>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49" name="Rectangle 48"/>
          <p:cNvSpPr/>
          <p:nvPr/>
        </p:nvSpPr>
        <p:spPr>
          <a:xfrm>
            <a:off x="2732815" y="3975183"/>
            <a:ext cx="3951764" cy="360324"/>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Painel de </a:t>
            </a:r>
            <a:r>
              <a:rPr lang="pt-BR" sz="1200" b="1" dirty="0" smtClean="0">
                <a:solidFill>
                  <a:schemeClr val="tx2"/>
                </a:solidFill>
                <a:latin typeface="EYInterstate Light" panose="02000506000000020004" pitchFamily="2" charset="0"/>
              </a:rPr>
              <a:t>Controle da Avaliação da Capacidade de Gestão da OS</a:t>
            </a:r>
            <a:endParaRPr lang="pt-BR" sz="1200" b="1" dirty="0">
              <a:solidFill>
                <a:schemeClr val="tx2"/>
              </a:solidFill>
              <a:latin typeface="EYInterstate Light" panose="02000506000000020004" pitchFamily="2" charset="0"/>
            </a:endParaRPr>
          </a:p>
        </p:txBody>
      </p:sp>
      <p:grpSp>
        <p:nvGrpSpPr>
          <p:cNvPr id="29" name="Group 28"/>
          <p:cNvGrpSpPr/>
          <p:nvPr/>
        </p:nvGrpSpPr>
        <p:grpSpPr>
          <a:xfrm>
            <a:off x="1987140" y="4748222"/>
            <a:ext cx="3662512" cy="261932"/>
            <a:chOff x="1599729" y="2607693"/>
            <a:chExt cx="3252256" cy="244564"/>
          </a:xfrm>
        </p:grpSpPr>
        <p:sp>
          <p:nvSpPr>
            <p:cNvPr id="30" name="Oval 29"/>
            <p:cNvSpPr/>
            <p:nvPr/>
          </p:nvSpPr>
          <p:spPr>
            <a:xfrm>
              <a:off x="1599729" y="2607693"/>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050" b="1" dirty="0">
                  <a:solidFill>
                    <a:schemeClr val="tx2"/>
                  </a:solidFill>
                  <a:latin typeface="EYInterstate Light" panose="02000506000000020004" pitchFamily="2" charset="0"/>
                </a:rPr>
                <a:t>4</a:t>
              </a:r>
              <a:endParaRPr lang="pt-BR" sz="1200" b="1" dirty="0">
                <a:solidFill>
                  <a:schemeClr val="tx2"/>
                </a:solidFill>
                <a:latin typeface="EYInterstate Light" panose="02000506000000020004" pitchFamily="2" charset="0"/>
              </a:endParaRPr>
            </a:p>
          </p:txBody>
        </p:sp>
        <p:cxnSp>
          <p:nvCxnSpPr>
            <p:cNvPr id="31" name="Straight Connector 30"/>
            <p:cNvCxnSpPr>
              <a:endCxn id="32" idx="1"/>
            </p:cNvCxnSpPr>
            <p:nvPr/>
          </p:nvCxnSpPr>
          <p:spPr>
            <a:xfrm>
              <a:off x="1852425" y="2735299"/>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46239" y="2618341"/>
              <a:ext cx="250574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Componente </a:t>
              </a:r>
              <a:r>
                <a:rPr lang="pt-BR" sz="1200" b="1" dirty="0" smtClean="0">
                  <a:solidFill>
                    <a:schemeClr val="tx2"/>
                  </a:solidFill>
                  <a:latin typeface="EYInterstate Light" panose="02000506000000020004" pitchFamily="2" charset="0"/>
                </a:rPr>
                <a:t>de </a:t>
              </a:r>
              <a:r>
                <a:rPr lang="pt-BR" sz="1200" b="1" dirty="0" smtClean="0">
                  <a:solidFill>
                    <a:schemeClr val="tx2"/>
                  </a:solidFill>
                  <a:latin typeface="EYInterstate Light" panose="02000506000000020004" pitchFamily="2" charset="0"/>
                </a:rPr>
                <a:t>Gestão do Contrato</a:t>
              </a:r>
              <a:endParaRPr lang="pt-BR" sz="1200" b="1" dirty="0">
                <a:solidFill>
                  <a:schemeClr val="tx2"/>
                </a:solidFill>
                <a:latin typeface="EYInterstate Light" panose="02000506000000020004" pitchFamily="2" charset="0"/>
              </a:endParaRPr>
            </a:p>
          </p:txBody>
        </p:sp>
      </p:grpSp>
      <p:grpSp>
        <p:nvGrpSpPr>
          <p:cNvPr id="33" name="Group 32"/>
          <p:cNvGrpSpPr/>
          <p:nvPr/>
        </p:nvGrpSpPr>
        <p:grpSpPr>
          <a:xfrm>
            <a:off x="2122902" y="5522472"/>
            <a:ext cx="3662512" cy="261932"/>
            <a:chOff x="1599729" y="2607693"/>
            <a:chExt cx="3252256" cy="244564"/>
          </a:xfrm>
        </p:grpSpPr>
        <p:sp>
          <p:nvSpPr>
            <p:cNvPr id="34" name="Oval 33"/>
            <p:cNvSpPr/>
            <p:nvPr/>
          </p:nvSpPr>
          <p:spPr>
            <a:xfrm>
              <a:off x="1599729" y="2607693"/>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050" b="1" dirty="0" smtClean="0">
                  <a:solidFill>
                    <a:schemeClr val="tx2"/>
                  </a:solidFill>
                  <a:latin typeface="EYInterstate Light" panose="02000506000000020004" pitchFamily="2" charset="0"/>
                </a:rPr>
                <a:t>5</a:t>
              </a:r>
              <a:endParaRPr lang="pt-BR" sz="1200" b="1" dirty="0">
                <a:solidFill>
                  <a:schemeClr val="tx2"/>
                </a:solidFill>
                <a:latin typeface="EYInterstate Light" panose="02000506000000020004" pitchFamily="2" charset="0"/>
              </a:endParaRPr>
            </a:p>
          </p:txBody>
        </p:sp>
        <p:cxnSp>
          <p:nvCxnSpPr>
            <p:cNvPr id="36" name="Straight Connector 35"/>
            <p:cNvCxnSpPr>
              <a:endCxn id="37" idx="1"/>
            </p:cNvCxnSpPr>
            <p:nvPr/>
          </p:nvCxnSpPr>
          <p:spPr>
            <a:xfrm>
              <a:off x="1852425" y="2735299"/>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346239" y="2618341"/>
              <a:ext cx="250574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Componente Finalística do Contrato</a:t>
              </a:r>
              <a:endParaRPr lang="pt-BR" sz="1200" b="1" dirty="0">
                <a:solidFill>
                  <a:schemeClr val="tx2"/>
                </a:solidFill>
                <a:latin typeface="EYInterstate Light" panose="02000506000000020004" pitchFamily="2" charset="0"/>
              </a:endParaRPr>
            </a:p>
          </p:txBody>
        </p:sp>
      </p:grpSp>
    </p:spTree>
    <p:extLst>
      <p:ext uri="{BB962C8B-B14F-4D97-AF65-F5344CB8AC3E}">
        <p14:creationId xmlns:p14="http://schemas.microsoft.com/office/powerpoint/2010/main" val="3101630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484922"/>
            <a:ext cx="6858000" cy="5059343"/>
          </a:xfrm>
          <a:prstGeom prst="rect">
            <a:avLst/>
          </a:prstGeom>
        </p:spPr>
      </p:pic>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a:solidFill>
                  <a:schemeClr val="tx1"/>
                </a:solidFill>
              </a:rPr>
              <a:t>3</a:t>
            </a:r>
            <a:r>
              <a:rPr lang="pt-BR" sz="1400" b="1" kern="0" dirty="0" smtClean="0">
                <a:solidFill>
                  <a:schemeClr val="tx1"/>
                </a:solidFill>
              </a:rPr>
              <a:t>.3. Introdução</a:t>
            </a:r>
            <a:endParaRPr lang="pt-BR" sz="1400" b="1" kern="0" dirty="0">
              <a:solidFill>
                <a:schemeClr val="tx1"/>
              </a:solidFill>
            </a:endParaRPr>
          </a:p>
          <a:p>
            <a:pPr marL="0" indent="0" algn="just">
              <a:buNone/>
            </a:pPr>
            <a:endParaRPr lang="pt-BR" sz="1100" dirty="0">
              <a:solidFill>
                <a:schemeClr val="tx1"/>
              </a:solidFill>
              <a:cs typeface="Times New Roman" pitchFamily="18" charset="0"/>
            </a:endParaRPr>
          </a:p>
          <a:p>
            <a:pPr marL="0" indent="0" algn="just" eaLnBrk="0" fontAlgn="base" hangingPunct="0">
              <a:spcBef>
                <a:spcPct val="30000"/>
              </a:spcBef>
              <a:spcAft>
                <a:spcPct val="0"/>
              </a:spcAft>
              <a:buClr>
                <a:srgbClr val="FFD200"/>
              </a:buClr>
              <a:buSzTx/>
              <a:buNone/>
            </a:pPr>
            <a:r>
              <a:rPr lang="pt-BR" sz="1100" kern="0" dirty="0">
                <a:solidFill>
                  <a:schemeClr val="tx1"/>
                </a:solidFill>
              </a:rPr>
              <a:t>Na etapa </a:t>
            </a:r>
            <a:r>
              <a:rPr lang="pt-BR" sz="1100" kern="0" dirty="0" smtClean="0">
                <a:solidFill>
                  <a:schemeClr val="tx1"/>
                </a:solidFill>
              </a:rPr>
              <a:t>“Introdução” </a:t>
            </a:r>
            <a:r>
              <a:rPr lang="pt-BR" sz="1100" kern="0" dirty="0">
                <a:solidFill>
                  <a:schemeClr val="tx1"/>
                </a:solidFill>
              </a:rPr>
              <a:t>você encontrará uma série de informações gerais que deverão ser preenchidas </a:t>
            </a:r>
            <a:r>
              <a:rPr lang="pt-BR" sz="1100" kern="0" dirty="0">
                <a:solidFill>
                  <a:schemeClr val="tx1"/>
                </a:solidFill>
              </a:rPr>
              <a:t>sobre </a:t>
            </a:r>
            <a:r>
              <a:rPr lang="pt-BR" sz="1100" kern="0" dirty="0">
                <a:solidFill>
                  <a:schemeClr val="tx1"/>
                </a:solidFill>
              </a:rPr>
              <a:t>a organização social contratada cujo desempenho será acompanhado, assim como os principais dados do contrato de gestão. Para cada contrato de gestão será utilizada uma Ferramenta da Avaliação da Capacidade de Gestão. A Figura 4 apresenta todos os campos e funcionalidades: </a:t>
            </a:r>
            <a:endParaRPr lang="pt-BR" sz="1100" kern="0" dirty="0">
              <a:solidFill>
                <a:schemeClr val="tx1"/>
              </a:solidFill>
            </a:endParaRPr>
          </a:p>
          <a:p>
            <a:pPr marL="0" indent="0" eaLnBrk="0" fontAlgn="base" hangingPunct="0">
              <a:spcBef>
                <a:spcPct val="30000"/>
              </a:spcBef>
              <a:spcAft>
                <a:spcPct val="0"/>
              </a:spcAft>
              <a:buClr>
                <a:srgbClr val="FFD200"/>
              </a:buClr>
              <a:buSzTx/>
              <a:buNone/>
            </a:pPr>
            <a:endParaRPr lang="en-US" sz="1100" kern="0" dirty="0" smtClean="0">
              <a:solidFill>
                <a:schemeClr val="tx1"/>
              </a:solidFill>
            </a:endParaRPr>
          </a:p>
        </p:txBody>
      </p:sp>
      <p:sp>
        <p:nvSpPr>
          <p:cNvPr id="51" name="Oval 50"/>
          <p:cNvSpPr/>
          <p:nvPr/>
        </p:nvSpPr>
        <p:spPr>
          <a:xfrm>
            <a:off x="1575111" y="329790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52" name="Straight Connector 51"/>
          <p:cNvCxnSpPr>
            <a:stCxn id="51" idx="6"/>
            <a:endCxn id="53" idx="1"/>
          </p:cNvCxnSpPr>
          <p:nvPr/>
        </p:nvCxnSpPr>
        <p:spPr>
          <a:xfrm>
            <a:off x="1820731" y="3414860"/>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314543" y="3297902"/>
            <a:ext cx="3543995"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Razão Social</a:t>
            </a:r>
            <a:endParaRPr lang="pt-BR" sz="1200" b="1" dirty="0">
              <a:solidFill>
                <a:schemeClr val="tx2"/>
              </a:solidFill>
              <a:latin typeface="EYInterstate Light" panose="02000506000000020004" pitchFamily="2" charset="0"/>
            </a:endParaRPr>
          </a:p>
        </p:txBody>
      </p:sp>
      <p:sp>
        <p:nvSpPr>
          <p:cNvPr id="54" name="Oval 53"/>
          <p:cNvSpPr/>
          <p:nvPr/>
        </p:nvSpPr>
        <p:spPr>
          <a:xfrm>
            <a:off x="1589282" y="357025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cxnSp>
        <p:nvCxnSpPr>
          <p:cNvPr id="55" name="Straight Connector 54"/>
          <p:cNvCxnSpPr>
            <a:stCxn id="54" idx="6"/>
            <a:endCxn id="56" idx="1"/>
          </p:cNvCxnSpPr>
          <p:nvPr/>
        </p:nvCxnSpPr>
        <p:spPr>
          <a:xfrm>
            <a:off x="1834902" y="3687216"/>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328714" y="3570258"/>
            <a:ext cx="3529825"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Nome Fantasia</a:t>
            </a:r>
            <a:endParaRPr lang="pt-BR" sz="1200" b="1" dirty="0">
              <a:solidFill>
                <a:schemeClr val="tx2"/>
              </a:solidFill>
              <a:latin typeface="EYInterstate Light" panose="02000506000000020004" pitchFamily="2" charset="0"/>
            </a:endParaRPr>
          </a:p>
        </p:txBody>
      </p:sp>
      <p:sp>
        <p:nvSpPr>
          <p:cNvPr id="57" name="Oval 56"/>
          <p:cNvSpPr/>
          <p:nvPr/>
        </p:nvSpPr>
        <p:spPr>
          <a:xfrm>
            <a:off x="1582187" y="3860555"/>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cxnSp>
        <p:nvCxnSpPr>
          <p:cNvPr id="58" name="Straight Connector 57"/>
          <p:cNvCxnSpPr>
            <a:stCxn id="57" idx="6"/>
            <a:endCxn id="59" idx="1"/>
          </p:cNvCxnSpPr>
          <p:nvPr/>
        </p:nvCxnSpPr>
        <p:spPr>
          <a:xfrm>
            <a:off x="1827807" y="3977513"/>
            <a:ext cx="493813"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2321620" y="3860555"/>
            <a:ext cx="353692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País de Origem</a:t>
            </a:r>
            <a:endParaRPr lang="pt-BR" sz="1200" b="1" dirty="0">
              <a:solidFill>
                <a:schemeClr val="tx2"/>
              </a:solidFill>
              <a:latin typeface="EYInterstate Light" panose="02000506000000020004" pitchFamily="2" charset="0"/>
            </a:endParaRPr>
          </a:p>
        </p:txBody>
      </p:sp>
      <p:sp>
        <p:nvSpPr>
          <p:cNvPr id="60" name="Oval 59"/>
          <p:cNvSpPr/>
          <p:nvPr/>
        </p:nvSpPr>
        <p:spPr>
          <a:xfrm>
            <a:off x="1585725" y="4153515"/>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4</a:t>
            </a:r>
            <a:endParaRPr lang="pt-BR" sz="1200" b="1" dirty="0">
              <a:solidFill>
                <a:schemeClr val="tx2"/>
              </a:solidFill>
              <a:latin typeface="EYInterstate Light" panose="02000506000000020004" pitchFamily="2" charset="0"/>
            </a:endParaRPr>
          </a:p>
        </p:txBody>
      </p:sp>
      <p:cxnSp>
        <p:nvCxnSpPr>
          <p:cNvPr id="61" name="Straight Connector 60"/>
          <p:cNvCxnSpPr>
            <a:stCxn id="60" idx="6"/>
            <a:endCxn id="62" idx="1"/>
          </p:cNvCxnSpPr>
          <p:nvPr/>
        </p:nvCxnSpPr>
        <p:spPr>
          <a:xfrm>
            <a:off x="1831345" y="4270473"/>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325157" y="4153515"/>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CNPJ</a:t>
            </a:r>
            <a:endParaRPr lang="pt-BR" sz="1200" b="1" dirty="0">
              <a:solidFill>
                <a:schemeClr val="tx2"/>
              </a:solidFill>
              <a:latin typeface="EYInterstate Light" panose="02000506000000020004" pitchFamily="2" charset="0"/>
            </a:endParaRPr>
          </a:p>
        </p:txBody>
      </p:sp>
      <p:sp>
        <p:nvSpPr>
          <p:cNvPr id="63" name="Oval 62"/>
          <p:cNvSpPr/>
          <p:nvPr/>
        </p:nvSpPr>
        <p:spPr>
          <a:xfrm>
            <a:off x="1580416" y="446705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5</a:t>
            </a:r>
            <a:endParaRPr lang="pt-BR" sz="1200" b="1" dirty="0">
              <a:solidFill>
                <a:schemeClr val="tx2"/>
              </a:solidFill>
              <a:latin typeface="EYInterstate Light" panose="02000506000000020004" pitchFamily="2" charset="0"/>
            </a:endParaRPr>
          </a:p>
        </p:txBody>
      </p:sp>
      <p:cxnSp>
        <p:nvCxnSpPr>
          <p:cNvPr id="64" name="Straight Connector 63"/>
          <p:cNvCxnSpPr>
            <a:stCxn id="63" idx="6"/>
            <a:endCxn id="65" idx="1"/>
          </p:cNvCxnSpPr>
          <p:nvPr/>
        </p:nvCxnSpPr>
        <p:spPr>
          <a:xfrm>
            <a:off x="1826036" y="4584017"/>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2319848" y="4467059"/>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Inscrição Estadual</a:t>
            </a:r>
            <a:endParaRPr lang="pt-BR" sz="1200" b="1" dirty="0">
              <a:solidFill>
                <a:schemeClr val="tx2"/>
              </a:solidFill>
              <a:latin typeface="EYInterstate Light" panose="02000506000000020004" pitchFamily="2" charset="0"/>
            </a:endParaRPr>
          </a:p>
        </p:txBody>
      </p:sp>
      <p:sp>
        <p:nvSpPr>
          <p:cNvPr id="66" name="Oval 65"/>
          <p:cNvSpPr/>
          <p:nvPr/>
        </p:nvSpPr>
        <p:spPr>
          <a:xfrm>
            <a:off x="1583954" y="475702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6</a:t>
            </a:r>
            <a:endParaRPr lang="pt-BR" sz="1200" b="1" dirty="0">
              <a:solidFill>
                <a:schemeClr val="tx2"/>
              </a:solidFill>
              <a:latin typeface="EYInterstate Light" panose="02000506000000020004" pitchFamily="2" charset="0"/>
            </a:endParaRPr>
          </a:p>
        </p:txBody>
      </p:sp>
      <p:cxnSp>
        <p:nvCxnSpPr>
          <p:cNvPr id="67" name="Straight Connector 66"/>
          <p:cNvCxnSpPr>
            <a:stCxn id="66" idx="6"/>
            <a:endCxn id="68" idx="1"/>
          </p:cNvCxnSpPr>
          <p:nvPr/>
        </p:nvCxnSpPr>
        <p:spPr>
          <a:xfrm>
            <a:off x="1829574" y="4873985"/>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323386" y="4757027"/>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Ramo de Atividade</a:t>
            </a:r>
            <a:endParaRPr lang="pt-BR" sz="1200" b="1" dirty="0">
              <a:solidFill>
                <a:schemeClr val="tx2"/>
              </a:solidFill>
              <a:latin typeface="EYInterstate Light" panose="02000506000000020004" pitchFamily="2" charset="0"/>
            </a:endParaRPr>
          </a:p>
        </p:txBody>
      </p:sp>
      <p:sp>
        <p:nvSpPr>
          <p:cNvPr id="69" name="Oval 68"/>
          <p:cNvSpPr/>
          <p:nvPr/>
        </p:nvSpPr>
        <p:spPr>
          <a:xfrm>
            <a:off x="1587492" y="5049331"/>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7</a:t>
            </a:r>
            <a:endParaRPr lang="pt-BR" sz="1200" b="1" dirty="0">
              <a:solidFill>
                <a:schemeClr val="tx2"/>
              </a:solidFill>
              <a:latin typeface="EYInterstate Light" panose="02000506000000020004" pitchFamily="2" charset="0"/>
            </a:endParaRPr>
          </a:p>
        </p:txBody>
      </p:sp>
      <p:cxnSp>
        <p:nvCxnSpPr>
          <p:cNvPr id="70" name="Straight Connector 69"/>
          <p:cNvCxnSpPr>
            <a:stCxn id="69" idx="6"/>
            <a:endCxn id="71" idx="1"/>
          </p:cNvCxnSpPr>
          <p:nvPr/>
        </p:nvCxnSpPr>
        <p:spPr>
          <a:xfrm>
            <a:off x="1833112" y="5166289"/>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326924" y="5049331"/>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Contratos Vinculados</a:t>
            </a:r>
            <a:endParaRPr lang="pt-BR" sz="1200" b="1" dirty="0">
              <a:solidFill>
                <a:schemeClr val="tx2"/>
              </a:solidFill>
              <a:latin typeface="EYInterstate Light" panose="02000506000000020004" pitchFamily="2" charset="0"/>
            </a:endParaRPr>
          </a:p>
        </p:txBody>
      </p:sp>
      <p:sp>
        <p:nvSpPr>
          <p:cNvPr id="75" name="TextBox 74"/>
          <p:cNvSpPr txBox="1"/>
          <p:nvPr/>
        </p:nvSpPr>
        <p:spPr>
          <a:xfrm>
            <a:off x="1575111" y="8192486"/>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a:t>
            </a:r>
            <a:r>
              <a:rPr lang="pt-BR" sz="900" dirty="0">
                <a:latin typeface="EYInterstate Light" panose="02000506000000020004" pitchFamily="2" charset="0"/>
              </a:rPr>
              <a:t>4</a:t>
            </a:r>
            <a:r>
              <a:rPr lang="pt-BR" sz="900" dirty="0" smtClean="0">
                <a:latin typeface="EYInterstate Light" panose="02000506000000020004" pitchFamily="2" charset="0"/>
              </a:rPr>
              <a:t> – Introdução</a:t>
            </a:r>
          </a:p>
        </p:txBody>
      </p:sp>
      <p:sp>
        <p:nvSpPr>
          <p:cNvPr id="30"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 Avaliação da Capacidade de </a:t>
            </a:r>
            <a:r>
              <a:rPr lang="pt-BR" sz="2000" b="0" dirty="0" smtClean="0">
                <a:solidFill>
                  <a:srgbClr val="FFC000"/>
                </a:solidFill>
              </a:rPr>
              <a:t>Gestão da OS</a:t>
            </a:r>
            <a:endParaRPr lang="pt-BR" sz="2800" b="0" dirty="0">
              <a:solidFill>
                <a:srgbClr val="FFC000"/>
              </a:solidFill>
            </a:endParaRPr>
          </a:p>
        </p:txBody>
      </p:sp>
      <p:sp>
        <p:nvSpPr>
          <p:cNvPr id="31" name="Oval 30"/>
          <p:cNvSpPr/>
          <p:nvPr/>
        </p:nvSpPr>
        <p:spPr>
          <a:xfrm>
            <a:off x="1609533" y="612042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8</a:t>
            </a:r>
            <a:endParaRPr lang="pt-BR" sz="1200" b="1" dirty="0">
              <a:solidFill>
                <a:schemeClr val="tx2"/>
              </a:solidFill>
              <a:latin typeface="EYInterstate Light" panose="02000506000000020004" pitchFamily="2" charset="0"/>
            </a:endParaRPr>
          </a:p>
        </p:txBody>
      </p:sp>
      <p:cxnSp>
        <p:nvCxnSpPr>
          <p:cNvPr id="32" name="Straight Connector 31"/>
          <p:cNvCxnSpPr>
            <a:stCxn id="31" idx="6"/>
            <a:endCxn id="33" idx="1"/>
          </p:cNvCxnSpPr>
          <p:nvPr/>
        </p:nvCxnSpPr>
        <p:spPr>
          <a:xfrm>
            <a:off x="1855153" y="6237386"/>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348965" y="6120428"/>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Nome</a:t>
            </a:r>
            <a:endParaRPr lang="pt-BR" sz="1200" b="1" dirty="0">
              <a:solidFill>
                <a:schemeClr val="tx2"/>
              </a:solidFill>
              <a:latin typeface="EYInterstate Light" panose="02000506000000020004" pitchFamily="2" charset="0"/>
            </a:endParaRPr>
          </a:p>
        </p:txBody>
      </p:sp>
      <p:sp>
        <p:nvSpPr>
          <p:cNvPr id="34" name="Oval 33"/>
          <p:cNvSpPr/>
          <p:nvPr/>
        </p:nvSpPr>
        <p:spPr>
          <a:xfrm>
            <a:off x="1604224" y="643397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9</a:t>
            </a:r>
            <a:endParaRPr lang="pt-BR" sz="1200" b="1" dirty="0">
              <a:solidFill>
                <a:schemeClr val="tx2"/>
              </a:solidFill>
              <a:latin typeface="EYInterstate Light" panose="02000506000000020004" pitchFamily="2" charset="0"/>
            </a:endParaRPr>
          </a:p>
        </p:txBody>
      </p:sp>
      <p:cxnSp>
        <p:nvCxnSpPr>
          <p:cNvPr id="36" name="Straight Connector 35"/>
          <p:cNvCxnSpPr>
            <a:stCxn id="34" idx="6"/>
            <a:endCxn id="37" idx="1"/>
          </p:cNvCxnSpPr>
          <p:nvPr/>
        </p:nvCxnSpPr>
        <p:spPr>
          <a:xfrm>
            <a:off x="1849844" y="6550930"/>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343656" y="6433972"/>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Cargo</a:t>
            </a:r>
            <a:endParaRPr lang="pt-BR" sz="1200" b="1" dirty="0">
              <a:solidFill>
                <a:schemeClr val="tx2"/>
              </a:solidFill>
              <a:latin typeface="EYInterstate Light" panose="02000506000000020004" pitchFamily="2" charset="0"/>
            </a:endParaRPr>
          </a:p>
        </p:txBody>
      </p:sp>
      <p:sp>
        <p:nvSpPr>
          <p:cNvPr id="38" name="Oval 37"/>
          <p:cNvSpPr/>
          <p:nvPr/>
        </p:nvSpPr>
        <p:spPr>
          <a:xfrm>
            <a:off x="1607762" y="672394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cxnSp>
        <p:nvCxnSpPr>
          <p:cNvPr id="39" name="Straight Connector 38"/>
          <p:cNvCxnSpPr>
            <a:stCxn id="38" idx="6"/>
            <a:endCxn id="40" idx="1"/>
          </p:cNvCxnSpPr>
          <p:nvPr/>
        </p:nvCxnSpPr>
        <p:spPr>
          <a:xfrm flipV="1">
            <a:off x="1853382" y="6829027"/>
            <a:ext cx="493813" cy="11871"/>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347195" y="6723940"/>
            <a:ext cx="1081806" cy="210173"/>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Telefone</a:t>
            </a:r>
            <a:endParaRPr lang="pt-BR" sz="1200" b="1" dirty="0">
              <a:solidFill>
                <a:schemeClr val="tx2"/>
              </a:solidFill>
              <a:latin typeface="EYInterstate Light" panose="02000506000000020004" pitchFamily="2" charset="0"/>
            </a:endParaRPr>
          </a:p>
        </p:txBody>
      </p:sp>
      <p:sp>
        <p:nvSpPr>
          <p:cNvPr id="41" name="Oval 40"/>
          <p:cNvSpPr/>
          <p:nvPr/>
        </p:nvSpPr>
        <p:spPr>
          <a:xfrm>
            <a:off x="1611300" y="701624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cxnSp>
        <p:nvCxnSpPr>
          <p:cNvPr id="42" name="Straight Connector 41"/>
          <p:cNvCxnSpPr>
            <a:stCxn id="41" idx="6"/>
            <a:endCxn id="43" idx="1"/>
          </p:cNvCxnSpPr>
          <p:nvPr/>
        </p:nvCxnSpPr>
        <p:spPr>
          <a:xfrm>
            <a:off x="1856920" y="7133202"/>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350732" y="7016244"/>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Endereço</a:t>
            </a:r>
            <a:endParaRPr lang="pt-BR" sz="1200" b="1" dirty="0">
              <a:solidFill>
                <a:schemeClr val="tx2"/>
              </a:solidFill>
              <a:latin typeface="EYInterstate Light" panose="02000506000000020004" pitchFamily="2" charset="0"/>
            </a:endParaRPr>
          </a:p>
        </p:txBody>
      </p:sp>
      <p:sp>
        <p:nvSpPr>
          <p:cNvPr id="46" name="Rectangle 45"/>
          <p:cNvSpPr/>
          <p:nvPr/>
        </p:nvSpPr>
        <p:spPr>
          <a:xfrm>
            <a:off x="460015" y="7883026"/>
            <a:ext cx="93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País</a:t>
            </a:r>
            <a:endParaRPr lang="pt-BR" sz="1200" b="1" dirty="0">
              <a:solidFill>
                <a:schemeClr val="tx2"/>
              </a:solidFill>
              <a:latin typeface="EYInterstate Light" panose="02000506000000020004" pitchFamily="2" charset="0"/>
            </a:endParaRPr>
          </a:p>
        </p:txBody>
      </p:sp>
      <p:cxnSp>
        <p:nvCxnSpPr>
          <p:cNvPr id="7" name="Elbow Connector 6"/>
          <p:cNvCxnSpPr>
            <a:endCxn id="46" idx="1"/>
          </p:cNvCxnSpPr>
          <p:nvPr/>
        </p:nvCxnSpPr>
        <p:spPr>
          <a:xfrm rot="16200000" flipH="1">
            <a:off x="223727" y="7763695"/>
            <a:ext cx="338761" cy="133815"/>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183485" y="7393606"/>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50" name="TextBox 49"/>
          <p:cNvSpPr txBox="1"/>
          <p:nvPr/>
        </p:nvSpPr>
        <p:spPr>
          <a:xfrm>
            <a:off x="220569" y="7407543"/>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13</a:t>
            </a:r>
            <a:endParaRPr lang="pt-BR" sz="1200" b="1" dirty="0" smtClean="0">
              <a:solidFill>
                <a:schemeClr val="tx2"/>
              </a:solidFill>
              <a:latin typeface="EYInterstate Light" panose="02000506000000020004" pitchFamily="2" charset="0"/>
            </a:endParaRPr>
          </a:p>
        </p:txBody>
      </p:sp>
      <p:sp>
        <p:nvSpPr>
          <p:cNvPr id="72" name="TextBox 71"/>
          <p:cNvSpPr txBox="1"/>
          <p:nvPr/>
        </p:nvSpPr>
        <p:spPr>
          <a:xfrm>
            <a:off x="1658844" y="6759835"/>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10</a:t>
            </a:r>
            <a:endParaRPr lang="pt-BR" sz="1200" b="1" dirty="0" smtClean="0">
              <a:solidFill>
                <a:schemeClr val="tx2"/>
              </a:solidFill>
              <a:latin typeface="EYInterstate Light" panose="02000506000000020004" pitchFamily="2" charset="0"/>
            </a:endParaRPr>
          </a:p>
        </p:txBody>
      </p:sp>
      <p:sp>
        <p:nvSpPr>
          <p:cNvPr id="73" name="TextBox 72"/>
          <p:cNvSpPr txBox="1"/>
          <p:nvPr/>
        </p:nvSpPr>
        <p:spPr>
          <a:xfrm>
            <a:off x="1654078" y="7055112"/>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12</a:t>
            </a:r>
            <a:endParaRPr lang="pt-BR" sz="1200" b="1" dirty="0" smtClean="0">
              <a:solidFill>
                <a:schemeClr val="tx2"/>
              </a:solidFill>
              <a:latin typeface="EYInterstate Light" panose="02000506000000020004" pitchFamily="2" charset="0"/>
            </a:endParaRPr>
          </a:p>
        </p:txBody>
      </p:sp>
      <p:sp>
        <p:nvSpPr>
          <p:cNvPr id="74" name="Rectangle 73"/>
          <p:cNvSpPr/>
          <p:nvPr/>
        </p:nvSpPr>
        <p:spPr>
          <a:xfrm>
            <a:off x="1841150" y="7878260"/>
            <a:ext cx="93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Estado</a:t>
            </a:r>
            <a:endParaRPr lang="pt-BR" sz="1200" b="1" dirty="0">
              <a:solidFill>
                <a:schemeClr val="tx2"/>
              </a:solidFill>
              <a:latin typeface="EYInterstate Light" panose="02000506000000020004" pitchFamily="2" charset="0"/>
            </a:endParaRPr>
          </a:p>
        </p:txBody>
      </p:sp>
      <p:cxnSp>
        <p:nvCxnSpPr>
          <p:cNvPr id="76" name="Elbow Connector 75"/>
          <p:cNvCxnSpPr>
            <a:endCxn id="74" idx="1"/>
          </p:cNvCxnSpPr>
          <p:nvPr/>
        </p:nvCxnSpPr>
        <p:spPr>
          <a:xfrm rot="16200000" flipH="1">
            <a:off x="1604862" y="7758929"/>
            <a:ext cx="338761" cy="133815"/>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1564620" y="738884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79" name="TextBox 78"/>
          <p:cNvSpPr txBox="1"/>
          <p:nvPr/>
        </p:nvSpPr>
        <p:spPr>
          <a:xfrm>
            <a:off x="1601704" y="7402777"/>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14</a:t>
            </a:r>
            <a:endParaRPr lang="pt-BR" sz="1200" b="1" dirty="0" smtClean="0">
              <a:solidFill>
                <a:schemeClr val="tx2"/>
              </a:solidFill>
              <a:latin typeface="EYInterstate Light" panose="02000506000000020004" pitchFamily="2" charset="0"/>
            </a:endParaRPr>
          </a:p>
        </p:txBody>
      </p:sp>
      <p:sp>
        <p:nvSpPr>
          <p:cNvPr id="80" name="Rectangle 79"/>
          <p:cNvSpPr/>
          <p:nvPr/>
        </p:nvSpPr>
        <p:spPr>
          <a:xfrm>
            <a:off x="3436594" y="7887784"/>
            <a:ext cx="93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Cidade</a:t>
            </a:r>
            <a:endParaRPr lang="pt-BR" sz="1200" b="1" dirty="0">
              <a:solidFill>
                <a:schemeClr val="tx2"/>
              </a:solidFill>
              <a:latin typeface="EYInterstate Light" panose="02000506000000020004" pitchFamily="2" charset="0"/>
            </a:endParaRPr>
          </a:p>
        </p:txBody>
      </p:sp>
      <p:cxnSp>
        <p:nvCxnSpPr>
          <p:cNvPr id="81" name="Elbow Connector 80"/>
          <p:cNvCxnSpPr>
            <a:endCxn id="80" idx="1"/>
          </p:cNvCxnSpPr>
          <p:nvPr/>
        </p:nvCxnSpPr>
        <p:spPr>
          <a:xfrm rot="16200000" flipH="1">
            <a:off x="3200306" y="7768453"/>
            <a:ext cx="338761" cy="133815"/>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3160064" y="739836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83" name="TextBox 82"/>
          <p:cNvSpPr txBox="1"/>
          <p:nvPr/>
        </p:nvSpPr>
        <p:spPr>
          <a:xfrm>
            <a:off x="3197148" y="7412301"/>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15</a:t>
            </a:r>
            <a:endParaRPr lang="pt-BR" sz="1200" b="1" dirty="0" smtClean="0">
              <a:solidFill>
                <a:schemeClr val="tx2"/>
              </a:solidFill>
              <a:latin typeface="EYInterstate Light" panose="02000506000000020004" pitchFamily="2" charset="0"/>
            </a:endParaRPr>
          </a:p>
        </p:txBody>
      </p:sp>
      <p:sp>
        <p:nvSpPr>
          <p:cNvPr id="84" name="Rectangle 83"/>
          <p:cNvSpPr/>
          <p:nvPr/>
        </p:nvSpPr>
        <p:spPr>
          <a:xfrm>
            <a:off x="5089190" y="7897308"/>
            <a:ext cx="93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CEP</a:t>
            </a:r>
            <a:endParaRPr lang="pt-BR" sz="1200" b="1" dirty="0">
              <a:solidFill>
                <a:schemeClr val="tx2"/>
              </a:solidFill>
              <a:latin typeface="EYInterstate Light" panose="02000506000000020004" pitchFamily="2" charset="0"/>
            </a:endParaRPr>
          </a:p>
        </p:txBody>
      </p:sp>
      <p:cxnSp>
        <p:nvCxnSpPr>
          <p:cNvPr id="85" name="Elbow Connector 84"/>
          <p:cNvCxnSpPr>
            <a:endCxn id="84" idx="1"/>
          </p:cNvCxnSpPr>
          <p:nvPr/>
        </p:nvCxnSpPr>
        <p:spPr>
          <a:xfrm rot="16200000" flipH="1">
            <a:off x="4852902" y="7777977"/>
            <a:ext cx="338761" cy="133815"/>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4802368" y="742254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87" name="TextBox 86"/>
          <p:cNvSpPr txBox="1"/>
          <p:nvPr/>
        </p:nvSpPr>
        <p:spPr>
          <a:xfrm>
            <a:off x="4849744" y="7421825"/>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16</a:t>
            </a:r>
            <a:endParaRPr lang="pt-BR" sz="1200" b="1" dirty="0" smtClean="0">
              <a:solidFill>
                <a:schemeClr val="tx2"/>
              </a:solidFill>
              <a:latin typeface="EYInterstate Light" panose="02000506000000020004" pitchFamily="2" charset="0"/>
            </a:endParaRPr>
          </a:p>
        </p:txBody>
      </p:sp>
      <p:sp>
        <p:nvSpPr>
          <p:cNvPr id="88" name="Rectangle 39"/>
          <p:cNvSpPr/>
          <p:nvPr/>
        </p:nvSpPr>
        <p:spPr>
          <a:xfrm>
            <a:off x="3949823" y="6723939"/>
            <a:ext cx="1081806" cy="210173"/>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E-mail</a:t>
            </a:r>
            <a:endParaRPr lang="pt-BR" sz="1200" b="1" dirty="0">
              <a:solidFill>
                <a:schemeClr val="tx2"/>
              </a:solidFill>
              <a:latin typeface="EYInterstate Light" panose="02000506000000020004" pitchFamily="2" charset="0"/>
            </a:endParaRPr>
          </a:p>
        </p:txBody>
      </p:sp>
      <p:sp>
        <p:nvSpPr>
          <p:cNvPr id="90" name="Oval 37"/>
          <p:cNvSpPr/>
          <p:nvPr/>
        </p:nvSpPr>
        <p:spPr>
          <a:xfrm>
            <a:off x="3557486" y="671868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91" name="TextBox 71"/>
          <p:cNvSpPr txBox="1"/>
          <p:nvPr/>
        </p:nvSpPr>
        <p:spPr>
          <a:xfrm>
            <a:off x="3608568" y="6754575"/>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11</a:t>
            </a:r>
            <a:endParaRPr lang="pt-BR" sz="1200" b="1" dirty="0" smtClean="0">
              <a:solidFill>
                <a:schemeClr val="tx2"/>
              </a:solidFill>
              <a:latin typeface="EYInterstate Light" panose="02000506000000020004" pitchFamily="2" charset="0"/>
            </a:endParaRPr>
          </a:p>
        </p:txBody>
      </p:sp>
    </p:spTree>
    <p:extLst>
      <p:ext uri="{BB962C8B-B14F-4D97-AF65-F5344CB8AC3E}">
        <p14:creationId xmlns:p14="http://schemas.microsoft.com/office/powerpoint/2010/main" val="1030541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referRelativeResize="0">
            <a:picLocks/>
          </p:cNvPicPr>
          <p:nvPr/>
        </p:nvPicPr>
        <p:blipFill>
          <a:blip r:embed="rId2"/>
          <a:stretch>
            <a:fillRect/>
          </a:stretch>
        </p:blipFill>
        <p:spPr>
          <a:xfrm>
            <a:off x="81280" y="4353599"/>
            <a:ext cx="6696000" cy="1872000"/>
          </a:xfrm>
          <a:prstGeom prst="rect">
            <a:avLst/>
          </a:prstGeom>
        </p:spPr>
      </p:pic>
      <p:sp>
        <p:nvSpPr>
          <p:cNvPr id="35" name="Content Placeholder 2"/>
          <p:cNvSpPr>
            <a:spLocks noGrp="1"/>
          </p:cNvSpPr>
          <p:nvPr>
            <p:ph idx="1"/>
          </p:nvPr>
        </p:nvSpPr>
        <p:spPr>
          <a:xfrm>
            <a:off x="362179" y="1038231"/>
            <a:ext cx="6120000" cy="7180711"/>
          </a:xfrm>
        </p:spPr>
        <p:txBody>
          <a:bodyPr/>
          <a:lstStyle/>
          <a:p>
            <a:pPr marL="0" indent="0" algn="just">
              <a:buNone/>
            </a:pPr>
            <a:r>
              <a:rPr lang="pt-BR" sz="1100" kern="0" dirty="0" smtClean="0">
                <a:solidFill>
                  <a:schemeClr val="tx1"/>
                </a:solidFill>
                <a:cs typeface="Times New Roman" pitchFamily="18" charset="0"/>
              </a:rPr>
              <a:t>A partir </a:t>
            </a:r>
            <a:r>
              <a:rPr lang="pt-BR" sz="1100" kern="0" dirty="0">
                <a:solidFill>
                  <a:schemeClr val="tx1"/>
                </a:solidFill>
                <a:cs typeface="Times New Roman" pitchFamily="18" charset="0"/>
              </a:rPr>
              <a:t>desta etapa você pode navegar pelas diferentes telas da ferramenta utilizando os botões que encontram-se na parte superior esquerda (ver Figura </a:t>
            </a:r>
            <a:r>
              <a:rPr lang="pt-BR" sz="1100" kern="0" dirty="0" smtClean="0">
                <a:solidFill>
                  <a:schemeClr val="tx1"/>
                </a:solidFill>
                <a:cs typeface="Times New Roman" pitchFamily="18" charset="0"/>
              </a:rPr>
              <a:t>6).</a:t>
            </a:r>
            <a:endParaRPr lang="pt-BR" sz="1100" dirty="0">
              <a:solidFill>
                <a:schemeClr val="tx1"/>
              </a:solidFill>
              <a:cs typeface="Times New Roman" pitchFamily="18" charset="0"/>
            </a:endParaRPr>
          </a:p>
          <a:p>
            <a:pPr marL="0" indent="0" algn="just">
              <a:buNone/>
            </a:pPr>
            <a:endParaRPr lang="pt-BR" sz="1100" dirty="0" smtClean="0">
              <a:solidFill>
                <a:schemeClr val="tx1"/>
              </a:solidFill>
              <a:cs typeface="Times New Roman" pitchFamily="18" charset="0"/>
            </a:endParaRPr>
          </a:p>
          <a:p>
            <a:pPr marL="0" indent="0" algn="just">
              <a:buNone/>
            </a:pPr>
            <a:endParaRPr lang="pt-BR" sz="1100" dirty="0">
              <a:solidFill>
                <a:schemeClr val="tx1"/>
              </a:solidFill>
              <a:cs typeface="Times New Roman" pitchFamily="18" charset="0"/>
            </a:endParaRPr>
          </a:p>
          <a:p>
            <a:pPr marL="0" indent="0" algn="just">
              <a:buNone/>
            </a:pPr>
            <a:endParaRPr lang="pt-BR" sz="1100" dirty="0" smtClean="0">
              <a:solidFill>
                <a:schemeClr val="tx1"/>
              </a:solidFill>
              <a:cs typeface="Times New Roman" pitchFamily="18" charset="0"/>
            </a:endParaRPr>
          </a:p>
          <a:p>
            <a:pPr marL="0" indent="0" algn="just">
              <a:buNone/>
            </a:pPr>
            <a:endParaRPr lang="pt-BR" sz="1100" dirty="0">
              <a:solidFill>
                <a:schemeClr val="tx1"/>
              </a:solidFill>
              <a:cs typeface="Times New Roman" pitchFamily="18" charset="0"/>
            </a:endParaRPr>
          </a:p>
          <a:p>
            <a:pPr marL="0" indent="0" algn="just">
              <a:buNone/>
            </a:pPr>
            <a:endParaRPr lang="pt-BR" sz="110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eaLnBrk="0" fontAlgn="base" hangingPunct="0">
              <a:spcBef>
                <a:spcPct val="30000"/>
              </a:spcBef>
              <a:spcAft>
                <a:spcPct val="0"/>
              </a:spcAft>
              <a:buClr>
                <a:srgbClr val="FFD200"/>
              </a:buClr>
              <a:buSzTx/>
              <a:buNone/>
            </a:pPr>
            <a:r>
              <a:rPr lang="pt-BR" sz="1400" b="1" kern="0" dirty="0">
                <a:solidFill>
                  <a:schemeClr val="tx1"/>
                </a:solidFill>
              </a:rPr>
              <a:t>3</a:t>
            </a:r>
            <a:r>
              <a:rPr lang="pt-BR" sz="1400" b="1" kern="0" dirty="0" smtClean="0">
                <a:solidFill>
                  <a:schemeClr val="tx1"/>
                </a:solidFill>
              </a:rPr>
              <a:t>.4. Painel de Controle </a:t>
            </a:r>
            <a:r>
              <a:rPr lang="pt-BR" sz="1400" b="1" kern="0" dirty="0">
                <a:solidFill>
                  <a:schemeClr val="tx1"/>
                </a:solidFill>
              </a:rPr>
              <a:t>da Avaliação da Capacidade de  Gestão da OS</a:t>
            </a:r>
          </a:p>
          <a:p>
            <a:pPr marL="0" indent="0" algn="just">
              <a:buNone/>
            </a:pPr>
            <a:r>
              <a:rPr lang="pt-BR" sz="1100" kern="0" dirty="0" smtClean="0">
                <a:solidFill>
                  <a:schemeClr val="tx1"/>
                </a:solidFill>
                <a:cs typeface="Times New Roman" pitchFamily="18" charset="0"/>
              </a:rPr>
              <a:t>Nesta etapa você </a:t>
            </a:r>
            <a:r>
              <a:rPr lang="pt-BR" sz="1100" kern="0" dirty="0">
                <a:solidFill>
                  <a:schemeClr val="tx1"/>
                </a:solidFill>
                <a:cs typeface="Times New Roman" pitchFamily="18" charset="0"/>
              </a:rPr>
              <a:t>conseguirá ter uma visão geral de como está o desempenho da organização no contrato de gestão por trimestre e por ano, analisando a quantidade pontuação máxima prevista para o ICG e o ICF e a pontuação obtida (Figuras 7A, 7B E 7 C). O Índice da Componente de Gestão - ICG e o Índice da Componente Finalística - ICF são relação percentual entre a pontuação obtida e a pontuação máxima. Nas figuras 7A e 7B tem-se o resultado dos índices por trimestre, com a respectiva classificação do status: Satisfatório para ICG e ICF =&gt; 90%, Parcialmente Satisfatório para ICG e ICF  &lt;90% e =&gt; 80% e &lt;90% e Insatisfatório para ICG e ICF &lt; 80%.</a:t>
            </a:r>
            <a:endParaRPr lang="pt-BR" sz="1100" kern="0" dirty="0">
              <a:solidFill>
                <a:schemeClr val="tx1"/>
              </a:solidFill>
              <a:cs typeface="Times New Roman" pitchFamily="18" charset="0"/>
            </a:endParaRPr>
          </a:p>
        </p:txBody>
      </p:sp>
      <p:sp>
        <p:nvSpPr>
          <p:cNvPr id="77" name="TextBox 76"/>
          <p:cNvSpPr txBox="1"/>
          <p:nvPr/>
        </p:nvSpPr>
        <p:spPr>
          <a:xfrm>
            <a:off x="1491386" y="2489805"/>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6 – Botão de navegação: avançar, voltar e página inicial</a:t>
            </a:r>
          </a:p>
        </p:txBody>
      </p:sp>
      <p:sp>
        <p:nvSpPr>
          <p:cNvPr id="34" name="Right Arrow 33"/>
          <p:cNvSpPr/>
          <p:nvPr/>
        </p:nvSpPr>
        <p:spPr>
          <a:xfrm>
            <a:off x="3662294" y="1622228"/>
            <a:ext cx="365125" cy="349250"/>
          </a:xfrm>
          <a:prstGeom prst="rightArrow">
            <a:avLst/>
          </a:prstGeom>
          <a:solidFill>
            <a:schemeClr val="bg1">
              <a:lumMod val="5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pt-BR"/>
          </a:p>
        </p:txBody>
      </p:sp>
      <p:sp>
        <p:nvSpPr>
          <p:cNvPr id="36" name="Right Arrow 35"/>
          <p:cNvSpPr/>
          <p:nvPr/>
        </p:nvSpPr>
        <p:spPr>
          <a:xfrm rot="10800000">
            <a:off x="2839192" y="1620984"/>
            <a:ext cx="363538" cy="349250"/>
          </a:xfrm>
          <a:prstGeom prst="rightArrow">
            <a:avLst/>
          </a:prstGeom>
          <a:solidFill>
            <a:schemeClr val="bg1">
              <a:lumMod val="5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pt-BR"/>
          </a:p>
        </p:txBody>
      </p:sp>
      <p:pic>
        <p:nvPicPr>
          <p:cNvPr id="37" name="Picture 3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1669" y="1522894"/>
            <a:ext cx="574670" cy="57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83985" y="1698658"/>
            <a:ext cx="765545"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u="sng" dirty="0" smtClean="0">
                <a:latin typeface="EYInterstate Light" panose="02000506000000020004" pitchFamily="2" charset="0"/>
              </a:rPr>
              <a:t>VOLTAR</a:t>
            </a:r>
          </a:p>
        </p:txBody>
      </p:sp>
      <p:sp>
        <p:nvSpPr>
          <p:cNvPr id="38" name="TextBox 37"/>
          <p:cNvSpPr txBox="1"/>
          <p:nvPr/>
        </p:nvSpPr>
        <p:spPr>
          <a:xfrm>
            <a:off x="4054628" y="1691563"/>
            <a:ext cx="765545"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u="sng" dirty="0" smtClean="0">
                <a:latin typeface="EYInterstate Light" panose="02000506000000020004" pitchFamily="2" charset="0"/>
              </a:rPr>
              <a:t>AVANÇAR</a:t>
            </a:r>
          </a:p>
        </p:txBody>
      </p:sp>
      <p:sp>
        <p:nvSpPr>
          <p:cNvPr id="39" name="TextBox 38"/>
          <p:cNvSpPr txBox="1"/>
          <p:nvPr/>
        </p:nvSpPr>
        <p:spPr>
          <a:xfrm>
            <a:off x="2870275" y="2108197"/>
            <a:ext cx="1138191"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u="sng" dirty="0" smtClean="0">
                <a:latin typeface="EYInterstate Light" panose="02000506000000020004" pitchFamily="2" charset="0"/>
              </a:rPr>
              <a:t>PÁGINA INICIAL</a:t>
            </a:r>
          </a:p>
        </p:txBody>
      </p:sp>
      <p:sp>
        <p:nvSpPr>
          <p:cNvPr id="43" name="TextBox 42"/>
          <p:cNvSpPr txBox="1"/>
          <p:nvPr/>
        </p:nvSpPr>
        <p:spPr>
          <a:xfrm>
            <a:off x="1491382" y="8071967"/>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7A – Acompanhamento Geral</a:t>
            </a:r>
          </a:p>
        </p:txBody>
      </p:sp>
      <p:sp>
        <p:nvSpPr>
          <p:cNvPr id="48" name="Rectangle 47"/>
          <p:cNvSpPr/>
          <p:nvPr/>
        </p:nvSpPr>
        <p:spPr>
          <a:xfrm>
            <a:off x="4555755" y="5973664"/>
            <a:ext cx="1651000" cy="532487"/>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100" b="1" dirty="0" smtClean="0">
                <a:solidFill>
                  <a:schemeClr val="tx2"/>
                </a:solidFill>
                <a:latin typeface="EYInterstate Light" panose="02000506000000020004" pitchFamily="2" charset="0"/>
              </a:rPr>
              <a:t>Acompanhamento do status de cada trimestre</a:t>
            </a:r>
            <a:endParaRPr lang="pt-BR" sz="1100" b="1" dirty="0">
              <a:solidFill>
                <a:schemeClr val="tx2"/>
              </a:solidFill>
              <a:latin typeface="EYInterstate Light" panose="02000506000000020004" pitchFamily="2" charset="0"/>
            </a:endParaRPr>
          </a:p>
        </p:txBody>
      </p:sp>
      <p:sp>
        <p:nvSpPr>
          <p:cNvPr id="58" name="Rectangle 57"/>
          <p:cNvSpPr/>
          <p:nvPr/>
        </p:nvSpPr>
        <p:spPr>
          <a:xfrm>
            <a:off x="4664497" y="6965825"/>
            <a:ext cx="1816100" cy="858337"/>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100" b="1" dirty="0" smtClean="0">
                <a:solidFill>
                  <a:schemeClr val="tx2"/>
                </a:solidFill>
                <a:latin typeface="EYInterstate Light" panose="02000506000000020004" pitchFamily="2" charset="0"/>
              </a:rPr>
              <a:t>Somatório do resultados das pontuações obtidas dos indicadores de cada trimestre</a:t>
            </a:r>
            <a:endParaRPr lang="pt-BR" sz="1100" b="1" dirty="0">
              <a:solidFill>
                <a:schemeClr val="tx2"/>
              </a:solidFill>
              <a:latin typeface="EYInterstate Light" panose="02000506000000020004" pitchFamily="2" charset="0"/>
            </a:endParaRPr>
          </a:p>
        </p:txBody>
      </p:sp>
      <p:sp>
        <p:nvSpPr>
          <p:cNvPr id="85" name="Rectangle 84"/>
          <p:cNvSpPr/>
          <p:nvPr/>
        </p:nvSpPr>
        <p:spPr>
          <a:xfrm>
            <a:off x="150675" y="6768992"/>
            <a:ext cx="1816100" cy="783995"/>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100" b="1" dirty="0" smtClean="0">
                <a:solidFill>
                  <a:schemeClr val="tx2"/>
                </a:solidFill>
                <a:latin typeface="EYInterstate Light" panose="02000506000000020004" pitchFamily="2" charset="0"/>
              </a:rPr>
              <a:t>Somatório do resultado das pontuações máximas dos indicadores de cada trimestre</a:t>
            </a:r>
            <a:endParaRPr lang="pt-BR" sz="1100" b="1" dirty="0">
              <a:solidFill>
                <a:schemeClr val="tx2"/>
              </a:solidFill>
              <a:latin typeface="EYInterstate Light" panose="02000506000000020004" pitchFamily="2" charset="0"/>
            </a:endParaRPr>
          </a:p>
        </p:txBody>
      </p:sp>
      <p:sp>
        <p:nvSpPr>
          <p:cNvPr id="86" name="Oval 85"/>
          <p:cNvSpPr/>
          <p:nvPr/>
        </p:nvSpPr>
        <p:spPr>
          <a:xfrm>
            <a:off x="3046430" y="522244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sp>
        <p:nvSpPr>
          <p:cNvPr id="26"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 Avaliação da Capacidade de </a:t>
            </a:r>
            <a:r>
              <a:rPr lang="pt-BR" sz="2000" b="0" dirty="0" smtClean="0">
                <a:solidFill>
                  <a:srgbClr val="FFC000"/>
                </a:solidFill>
              </a:rPr>
              <a:t>Gestão da OS</a:t>
            </a:r>
            <a:endParaRPr lang="pt-BR" sz="2800" b="0" dirty="0">
              <a:solidFill>
                <a:srgbClr val="FFC000"/>
              </a:solidFill>
            </a:endParaRPr>
          </a:p>
        </p:txBody>
      </p:sp>
      <p:cxnSp>
        <p:nvCxnSpPr>
          <p:cNvPr id="6" name="Elbow Connector 5"/>
          <p:cNvCxnSpPr>
            <a:stCxn id="85" idx="3"/>
            <a:endCxn id="86" idx="4"/>
          </p:cNvCxnSpPr>
          <p:nvPr/>
        </p:nvCxnSpPr>
        <p:spPr>
          <a:xfrm flipV="1">
            <a:off x="1966775" y="5456358"/>
            <a:ext cx="1202465" cy="1704632"/>
          </a:xfrm>
          <a:prstGeom prst="bentConnector2">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6299950" y="5416326"/>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b="1" dirty="0" smtClean="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sp>
        <p:nvSpPr>
          <p:cNvPr id="30" name="Oval 29"/>
          <p:cNvSpPr/>
          <p:nvPr/>
        </p:nvSpPr>
        <p:spPr>
          <a:xfrm>
            <a:off x="3794139" y="5743661"/>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b="1" dirty="0" smtClean="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cxnSp>
        <p:nvCxnSpPr>
          <p:cNvPr id="31" name="Elbow Connector 30"/>
          <p:cNvCxnSpPr>
            <a:stCxn id="48" idx="3"/>
            <a:endCxn id="29" idx="4"/>
          </p:cNvCxnSpPr>
          <p:nvPr/>
        </p:nvCxnSpPr>
        <p:spPr>
          <a:xfrm flipV="1">
            <a:off x="6206755" y="5650242"/>
            <a:ext cx="216005" cy="589666"/>
          </a:xfrm>
          <a:prstGeom prst="bentConnector2">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58" idx="1"/>
          </p:cNvCxnSpPr>
          <p:nvPr/>
        </p:nvCxnSpPr>
        <p:spPr>
          <a:xfrm rot="10800000">
            <a:off x="3916949" y="5991886"/>
            <a:ext cx="747548" cy="1403108"/>
          </a:xfrm>
          <a:prstGeom prst="bentConnector2">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841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Avaliação da Capacidade de </a:t>
            </a:r>
            <a:r>
              <a:rPr lang="pt-BR" sz="2000" b="0" dirty="0" smtClean="0">
                <a:solidFill>
                  <a:srgbClr val="FFC000"/>
                </a:solidFill>
              </a:rPr>
              <a:t>Gestão da OS</a:t>
            </a:r>
            <a:endParaRPr lang="pt-BR" sz="2800" b="0" dirty="0">
              <a:solidFill>
                <a:srgbClr val="FFC000"/>
              </a:solidFill>
            </a:endParaRPr>
          </a:p>
        </p:txBody>
      </p:sp>
      <p:pic>
        <p:nvPicPr>
          <p:cNvPr id="5" name="Picture 4"/>
          <p:cNvPicPr preferRelativeResize="0">
            <a:picLocks/>
          </p:cNvPicPr>
          <p:nvPr/>
        </p:nvPicPr>
        <p:blipFill>
          <a:blip r:embed="rId2"/>
          <a:stretch>
            <a:fillRect/>
          </a:stretch>
        </p:blipFill>
        <p:spPr>
          <a:xfrm>
            <a:off x="84635" y="1299236"/>
            <a:ext cx="6696000" cy="1872000"/>
          </a:xfrm>
          <a:prstGeom prst="rect">
            <a:avLst/>
          </a:prstGeom>
        </p:spPr>
      </p:pic>
      <p:sp>
        <p:nvSpPr>
          <p:cNvPr id="24" name="Rectangle 23"/>
          <p:cNvSpPr/>
          <p:nvPr/>
        </p:nvSpPr>
        <p:spPr>
          <a:xfrm>
            <a:off x="4555755" y="2979112"/>
            <a:ext cx="1651000" cy="532494"/>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100" b="1" dirty="0" smtClean="0">
                <a:solidFill>
                  <a:schemeClr val="tx2"/>
                </a:solidFill>
                <a:latin typeface="EYInterstate Light" panose="02000506000000020004" pitchFamily="2" charset="0"/>
              </a:rPr>
              <a:t>Acompanhamento do status de cada trimestre</a:t>
            </a:r>
            <a:endParaRPr lang="pt-BR" sz="1100" b="1" dirty="0">
              <a:solidFill>
                <a:schemeClr val="tx2"/>
              </a:solidFill>
              <a:latin typeface="EYInterstate Light" panose="02000506000000020004" pitchFamily="2" charset="0"/>
            </a:endParaRPr>
          </a:p>
        </p:txBody>
      </p:sp>
      <p:sp>
        <p:nvSpPr>
          <p:cNvPr id="25" name="Rectangle 24"/>
          <p:cNvSpPr/>
          <p:nvPr/>
        </p:nvSpPr>
        <p:spPr>
          <a:xfrm>
            <a:off x="4664497" y="3971273"/>
            <a:ext cx="1816100" cy="741109"/>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100" b="1" dirty="0" smtClean="0">
                <a:solidFill>
                  <a:schemeClr val="tx2"/>
                </a:solidFill>
                <a:latin typeface="EYInterstate Light" panose="02000506000000020004" pitchFamily="2" charset="0"/>
              </a:rPr>
              <a:t>Somatório do resultados das pontuações obtidas dos indicadores de cada trimestre</a:t>
            </a:r>
            <a:endParaRPr lang="pt-BR" sz="1100" b="1" dirty="0">
              <a:solidFill>
                <a:schemeClr val="tx2"/>
              </a:solidFill>
              <a:latin typeface="EYInterstate Light" panose="02000506000000020004" pitchFamily="2" charset="0"/>
            </a:endParaRPr>
          </a:p>
        </p:txBody>
      </p:sp>
      <p:sp>
        <p:nvSpPr>
          <p:cNvPr id="27" name="Rectangle 26"/>
          <p:cNvSpPr/>
          <p:nvPr/>
        </p:nvSpPr>
        <p:spPr>
          <a:xfrm>
            <a:off x="150675" y="3774440"/>
            <a:ext cx="1816100" cy="736600"/>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100" b="1" dirty="0" smtClean="0">
                <a:solidFill>
                  <a:schemeClr val="tx2"/>
                </a:solidFill>
                <a:latin typeface="EYInterstate Light" panose="02000506000000020004" pitchFamily="2" charset="0"/>
              </a:rPr>
              <a:t>Somatório do resultado das pontuações máximas dos indicadores de cada trimestre</a:t>
            </a:r>
            <a:endParaRPr lang="pt-BR" sz="1100" b="1" dirty="0">
              <a:solidFill>
                <a:schemeClr val="tx2"/>
              </a:solidFill>
              <a:latin typeface="EYInterstate Light" panose="02000506000000020004" pitchFamily="2" charset="0"/>
            </a:endParaRPr>
          </a:p>
        </p:txBody>
      </p:sp>
      <p:sp>
        <p:nvSpPr>
          <p:cNvPr id="28" name="Oval 27"/>
          <p:cNvSpPr/>
          <p:nvPr/>
        </p:nvSpPr>
        <p:spPr>
          <a:xfrm>
            <a:off x="3046430" y="222789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32" name="Elbow Connector 31"/>
          <p:cNvCxnSpPr>
            <a:stCxn id="27" idx="3"/>
            <a:endCxn id="28" idx="4"/>
          </p:cNvCxnSpPr>
          <p:nvPr/>
        </p:nvCxnSpPr>
        <p:spPr>
          <a:xfrm flipV="1">
            <a:off x="1966775" y="2461806"/>
            <a:ext cx="1202465" cy="1680934"/>
          </a:xfrm>
          <a:prstGeom prst="bentConnector2">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6299950" y="242177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b="1" dirty="0" smtClean="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sp>
        <p:nvSpPr>
          <p:cNvPr id="41" name="Oval 40"/>
          <p:cNvSpPr/>
          <p:nvPr/>
        </p:nvSpPr>
        <p:spPr>
          <a:xfrm>
            <a:off x="3794139" y="274910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b="1" dirty="0" smtClean="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cxnSp>
        <p:nvCxnSpPr>
          <p:cNvPr id="42" name="Elbow Connector 41"/>
          <p:cNvCxnSpPr>
            <a:stCxn id="24" idx="3"/>
            <a:endCxn id="33" idx="4"/>
          </p:cNvCxnSpPr>
          <p:nvPr/>
        </p:nvCxnSpPr>
        <p:spPr>
          <a:xfrm flipV="1">
            <a:off x="6206755" y="2655690"/>
            <a:ext cx="216005" cy="589669"/>
          </a:xfrm>
          <a:prstGeom prst="bentConnector2">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25" idx="1"/>
          </p:cNvCxnSpPr>
          <p:nvPr/>
        </p:nvCxnSpPr>
        <p:spPr>
          <a:xfrm rot="10800000">
            <a:off x="3916949" y="2997330"/>
            <a:ext cx="747548" cy="1344498"/>
          </a:xfrm>
          <a:prstGeom prst="bentConnector2">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643782" y="4795367"/>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7B – Acompanhamento Geral</a:t>
            </a:r>
          </a:p>
        </p:txBody>
      </p:sp>
      <p:sp>
        <p:nvSpPr>
          <p:cNvPr id="23" name="Content Placeholder 2"/>
          <p:cNvSpPr>
            <a:spLocks noGrp="1"/>
          </p:cNvSpPr>
          <p:nvPr>
            <p:ph idx="1"/>
          </p:nvPr>
        </p:nvSpPr>
        <p:spPr>
          <a:xfrm>
            <a:off x="358987" y="5073857"/>
            <a:ext cx="6120000" cy="7180711"/>
          </a:xfrm>
        </p:spPr>
        <p:txBody>
          <a:bodyPr/>
          <a:lstStyle/>
          <a:p>
            <a:pPr marL="0" indent="0" algn="just">
              <a:buNone/>
            </a:pPr>
            <a:r>
              <a:rPr lang="pt-BR" sz="1100" kern="0" dirty="0">
                <a:solidFill>
                  <a:schemeClr val="tx1"/>
                </a:solidFill>
                <a:cs typeface="Times New Roman" pitchFamily="18" charset="0"/>
              </a:rPr>
              <a:t>Na figura C tem-se o cálculo do Índice de Desempenho da OS por trimestre [ID trimestral = (0,7 *ICF) + (0,3*ICG)], com a mesma regra de classificação de status do ICG e ICF (Satisfatório, Parcialmente Satisfatório e Insatisfatório) para acompanhamento.  Ao final de cada ano é apurado o ID anual que classificará o  nível de gestão da OS da seguinte forma: Alta Capacidade de Gestão para ID anual =&gt;90%, Média Capacidade de Gestão para ID anual &lt;90% e =&gt;80% e Baixa Capacidade de Gestão para ID anual &lt;80%.</a:t>
            </a:r>
          </a:p>
        </p:txBody>
      </p:sp>
      <p:grpSp>
        <p:nvGrpSpPr>
          <p:cNvPr id="3" name="Grupo 2"/>
          <p:cNvGrpSpPr/>
          <p:nvPr/>
        </p:nvGrpSpPr>
        <p:grpSpPr>
          <a:xfrm>
            <a:off x="259859" y="6141493"/>
            <a:ext cx="6413724" cy="2250300"/>
            <a:chOff x="84635" y="5051416"/>
            <a:chExt cx="6696000" cy="3175209"/>
          </a:xfrm>
        </p:grpSpPr>
        <p:sp>
          <p:nvSpPr>
            <p:cNvPr id="39" name="TextBox 42"/>
            <p:cNvSpPr txBox="1"/>
            <p:nvPr/>
          </p:nvSpPr>
          <p:spPr>
            <a:xfrm>
              <a:off x="1491382" y="8071967"/>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7C – Acompanhamento Geral</a:t>
              </a:r>
            </a:p>
          </p:txBody>
        </p:sp>
        <p:pic>
          <p:nvPicPr>
            <p:cNvPr id="40" name="Picture 7"/>
            <p:cNvPicPr preferRelativeResize="0">
              <a:picLocks/>
            </p:cNvPicPr>
            <p:nvPr/>
          </p:nvPicPr>
          <p:blipFill>
            <a:blip r:embed="rId3"/>
            <a:stretch>
              <a:fillRect/>
            </a:stretch>
          </p:blipFill>
          <p:spPr>
            <a:xfrm>
              <a:off x="84635" y="5051416"/>
              <a:ext cx="6696000" cy="1872000"/>
            </a:xfrm>
            <a:prstGeom prst="rect">
              <a:avLst/>
            </a:prstGeom>
          </p:spPr>
        </p:pic>
        <p:sp>
          <p:nvSpPr>
            <p:cNvPr id="45" name="Rectangle 45"/>
            <p:cNvSpPr/>
            <p:nvPr/>
          </p:nvSpPr>
          <p:spPr>
            <a:xfrm>
              <a:off x="4435897" y="7171673"/>
              <a:ext cx="1816100" cy="741109"/>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100" b="1" dirty="0" smtClean="0">
                  <a:solidFill>
                    <a:schemeClr val="tx2"/>
                  </a:solidFill>
                  <a:latin typeface="EYInterstate Light" panose="02000506000000020004" pitchFamily="2" charset="0"/>
                </a:rPr>
                <a:t>Classificação em </a:t>
              </a:r>
              <a:r>
                <a:rPr lang="pt-BR" sz="1100" b="1" dirty="0">
                  <a:solidFill>
                    <a:schemeClr val="tx2"/>
                  </a:solidFill>
                  <a:latin typeface="EYInterstate Light" panose="02000506000000020004" pitchFamily="2" charset="0"/>
                </a:rPr>
                <a:t>Alta, Média e Baixa Capacidade de Gestão</a:t>
              </a:r>
              <a:endParaRPr lang="pt-BR" sz="1100" b="1" dirty="0">
                <a:solidFill>
                  <a:schemeClr val="tx2"/>
                </a:solidFill>
                <a:latin typeface="EYInterstate Light" panose="02000506000000020004" pitchFamily="2" charset="0"/>
              </a:endParaRPr>
            </a:p>
          </p:txBody>
        </p:sp>
        <p:sp>
          <p:nvSpPr>
            <p:cNvPr id="48" name="Rectangle 46"/>
            <p:cNvSpPr/>
            <p:nvPr/>
          </p:nvSpPr>
          <p:spPr>
            <a:xfrm>
              <a:off x="176075" y="7355840"/>
              <a:ext cx="1816100" cy="736600"/>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100" b="1" dirty="0" smtClean="0">
                  <a:solidFill>
                    <a:schemeClr val="tx2"/>
                  </a:solidFill>
                  <a:latin typeface="EYInterstate Light" panose="02000506000000020004" pitchFamily="2" charset="0"/>
                </a:rPr>
                <a:t>Soma ponderada dos resultados do ICG e ICF</a:t>
              </a:r>
              <a:endParaRPr lang="pt-BR" sz="1100" b="1" dirty="0">
                <a:solidFill>
                  <a:schemeClr val="tx2"/>
                </a:solidFill>
                <a:latin typeface="EYInterstate Light" panose="02000506000000020004" pitchFamily="2" charset="0"/>
              </a:endParaRPr>
            </a:p>
          </p:txBody>
        </p:sp>
        <p:sp>
          <p:nvSpPr>
            <p:cNvPr id="51" name="Oval 48"/>
            <p:cNvSpPr/>
            <p:nvPr/>
          </p:nvSpPr>
          <p:spPr>
            <a:xfrm>
              <a:off x="4167912" y="666843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53" name="Elbow Connector 49"/>
            <p:cNvCxnSpPr>
              <a:stCxn id="48" idx="3"/>
              <a:endCxn id="51" idx="2"/>
            </p:cNvCxnSpPr>
            <p:nvPr/>
          </p:nvCxnSpPr>
          <p:spPr>
            <a:xfrm flipV="1">
              <a:off x="1992175" y="6785396"/>
              <a:ext cx="2175737" cy="938744"/>
            </a:xfrm>
            <a:prstGeom prst="bentConnector3">
              <a:avLst>
                <a:gd name="adj1" fmla="val 50000"/>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sp>
          <p:nvSpPr>
            <p:cNvPr id="55" name="Oval 51"/>
            <p:cNvSpPr/>
            <p:nvPr/>
          </p:nvSpPr>
          <p:spPr>
            <a:xfrm>
              <a:off x="6422760" y="668950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b="1" dirty="0" smtClean="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cxnSp>
          <p:nvCxnSpPr>
            <p:cNvPr id="56" name="Elbow Connector 53"/>
            <p:cNvCxnSpPr>
              <a:stCxn id="45" idx="3"/>
              <a:endCxn id="55" idx="4"/>
            </p:cNvCxnSpPr>
            <p:nvPr/>
          </p:nvCxnSpPr>
          <p:spPr>
            <a:xfrm flipV="1">
              <a:off x="6251997" y="6923416"/>
              <a:ext cx="293573" cy="618812"/>
            </a:xfrm>
            <a:prstGeom prst="bentConnector2">
              <a:avLst/>
            </a:prstGeom>
            <a:ln w="25400">
              <a:solidFill>
                <a:srgbClr val="0070C0"/>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8524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62" y="3115880"/>
            <a:ext cx="6103817" cy="368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Elbow Connector 28"/>
          <p:cNvCxnSpPr>
            <a:stCxn id="45" idx="4"/>
            <a:endCxn id="46" idx="1"/>
          </p:cNvCxnSpPr>
          <p:nvPr/>
        </p:nvCxnSpPr>
        <p:spPr>
          <a:xfrm rot="16200000" flipH="1">
            <a:off x="1429887" y="4884706"/>
            <a:ext cx="545118"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a:solidFill>
                  <a:schemeClr val="tx1"/>
                </a:solidFill>
              </a:rPr>
              <a:t>3</a:t>
            </a:r>
            <a:r>
              <a:rPr lang="pt-BR" sz="1400" b="1" kern="0" dirty="0" smtClean="0">
                <a:solidFill>
                  <a:schemeClr val="tx1"/>
                </a:solidFill>
              </a:rPr>
              <a:t>.5</a:t>
            </a:r>
            <a:r>
              <a:rPr lang="pt-BR" sz="1400" b="1" kern="0" dirty="0">
                <a:solidFill>
                  <a:schemeClr val="tx1"/>
                </a:solidFill>
              </a:rPr>
              <a:t>. Indicadores do Contrato de Gestão</a:t>
            </a:r>
          </a:p>
          <a:p>
            <a:pPr marL="0" indent="0" eaLnBrk="0" fontAlgn="base" hangingPunct="0">
              <a:spcBef>
                <a:spcPct val="30000"/>
              </a:spcBef>
              <a:spcAft>
                <a:spcPct val="0"/>
              </a:spcAft>
              <a:buClr>
                <a:srgbClr val="FFD200"/>
              </a:buClr>
              <a:buSzTx/>
              <a:buNone/>
            </a:pPr>
            <a:endParaRPr lang="pt-BR" sz="1400" b="1" kern="0" dirty="0">
              <a:solidFill>
                <a:schemeClr val="tx1"/>
              </a:solidFill>
            </a:endParaRPr>
          </a:p>
          <a:p>
            <a:pPr marL="0" indent="0" algn="just">
              <a:buNone/>
            </a:pPr>
            <a:r>
              <a:rPr lang="pt-BR" sz="1100" kern="0" dirty="0" smtClean="0">
                <a:solidFill>
                  <a:schemeClr val="tx1"/>
                </a:solidFill>
                <a:cs typeface="Times New Roman" pitchFamily="18" charset="0"/>
              </a:rPr>
              <a:t>A partir desta etapa você conseguirá realizar o acompanhamento dos indicadores atrelados a </a:t>
            </a:r>
            <a:r>
              <a:rPr lang="pt-BR" sz="1100" kern="0" dirty="0">
                <a:solidFill>
                  <a:schemeClr val="tx1"/>
                </a:solidFill>
                <a:cs typeface="Times New Roman" pitchFamily="18" charset="0"/>
              </a:rPr>
              <a:t>determinado contrato de gestão.</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Para fins práticos, a usabilidade </a:t>
            </a:r>
            <a:r>
              <a:rPr lang="pt-BR" sz="1100" kern="0" dirty="0">
                <a:solidFill>
                  <a:schemeClr val="tx1"/>
                </a:solidFill>
                <a:cs typeface="Times New Roman" pitchFamily="18" charset="0"/>
              </a:rPr>
              <a:t>da Ferramenta de Avaliação da Capacidade de Gestão </a:t>
            </a:r>
            <a:r>
              <a:rPr lang="pt-BR" sz="1100" kern="0" dirty="0" smtClean="0">
                <a:solidFill>
                  <a:schemeClr val="tx1"/>
                </a:solidFill>
                <a:cs typeface="Times New Roman" pitchFamily="18" charset="0"/>
              </a:rPr>
              <a:t>da OS esta sendo explicadas em conjunto, salvo quando for necessário realizar algum apontamento sobre uma determinada especificidade em alguma das fases. </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Abaixo você encontra toda a estrutura desenvolvida para o acompanhamento dos indicadores:</a:t>
            </a: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en-US" sz="1100" kern="0" dirty="0" smtClean="0">
              <a:solidFill>
                <a:schemeClr val="tx1"/>
              </a:solidFill>
              <a:cs typeface="Times New Roman" pitchFamily="18" charset="0"/>
            </a:endParaRPr>
          </a:p>
          <a:p>
            <a:pPr marL="0" indent="0" algn="just">
              <a:buNone/>
            </a:pPr>
            <a:endParaRPr lang="en-US" sz="1100" kern="0" dirty="0">
              <a:solidFill>
                <a:schemeClr val="tx1"/>
              </a:solidFill>
              <a:cs typeface="Times New Roman" pitchFamily="18" charset="0"/>
            </a:endParaRPr>
          </a:p>
          <a:p>
            <a:pPr marL="0" indent="0" algn="just">
              <a:buNone/>
            </a:pPr>
            <a:endParaRPr lang="en-US" sz="1100" kern="0" dirty="0" smtClean="0">
              <a:solidFill>
                <a:schemeClr val="tx1"/>
              </a:solidFill>
              <a:cs typeface="Times New Roman" pitchFamily="18" charset="0"/>
            </a:endParaRPr>
          </a:p>
          <a:p>
            <a:pPr marL="0" indent="0" algn="just">
              <a:buNone/>
            </a:pPr>
            <a:endParaRPr lang="en-US"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Os indicadores que compõem o Índice da Componente de Gestão (ICG) são aplicáveis a qualquer contrato de gestão e já foram definidos na Ferramenta de Avaliação da Capacidade de Gestão da OS  e os indicadores que compõe o Índice da Componente Finalística deverão ser inseridos de acordo com contrato. Todos os indicadores da Ferramenta deverão estar em conformidade com o anexo de indicadores e metas do contrato. Caso existam indicadores na Ferramenta de categoria ICG que não constam do anexo de indicadores e metas do contrato, o mesmo deverá ser excluído</a:t>
            </a:r>
            <a:r>
              <a:rPr lang="pt-BR" sz="1100" kern="0" dirty="0" smtClean="0">
                <a:solidFill>
                  <a:schemeClr val="tx1"/>
                </a:solidFill>
                <a:cs typeface="Times New Roman" pitchFamily="18" charset="0"/>
              </a:rPr>
              <a:t>.)</a:t>
            </a:r>
            <a:endParaRPr lang="pt-BR" sz="1100" kern="0" dirty="0">
              <a:solidFill>
                <a:schemeClr val="tx1"/>
              </a:solidFill>
              <a:cs typeface="Times New Roman" pitchFamily="18" charset="0"/>
            </a:endParaRPr>
          </a:p>
        </p:txBody>
      </p:sp>
      <p:sp>
        <p:nvSpPr>
          <p:cNvPr id="25" name="Oval 24"/>
          <p:cNvSpPr/>
          <p:nvPr/>
        </p:nvSpPr>
        <p:spPr>
          <a:xfrm>
            <a:off x="732942" y="405415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sp>
        <p:nvSpPr>
          <p:cNvPr id="27" name="Rectangle 26"/>
          <p:cNvSpPr/>
          <p:nvPr/>
        </p:nvSpPr>
        <p:spPr>
          <a:xfrm>
            <a:off x="1207948" y="4064935"/>
            <a:ext cx="1944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Categoria do Indicador</a:t>
            </a:r>
            <a:endParaRPr lang="pt-BR" sz="1200" b="1" dirty="0">
              <a:solidFill>
                <a:schemeClr val="tx2"/>
              </a:solidFill>
              <a:latin typeface="EYInterstate Light" panose="02000506000000020004" pitchFamily="2" charset="0"/>
            </a:endParaRPr>
          </a:p>
        </p:txBody>
      </p:sp>
      <p:sp>
        <p:nvSpPr>
          <p:cNvPr id="45" name="Oval 44"/>
          <p:cNvSpPr/>
          <p:nvPr/>
        </p:nvSpPr>
        <p:spPr>
          <a:xfrm>
            <a:off x="1507813" y="4450055"/>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sp>
        <p:nvSpPr>
          <p:cNvPr id="46" name="Rectangle 45"/>
          <p:cNvSpPr/>
          <p:nvPr/>
        </p:nvSpPr>
        <p:spPr>
          <a:xfrm>
            <a:off x="1774270" y="5112131"/>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Nome do indicador</a:t>
            </a:r>
            <a:endParaRPr lang="pt-BR" sz="1200" b="1" dirty="0">
              <a:solidFill>
                <a:schemeClr val="tx2"/>
              </a:solidFill>
              <a:latin typeface="EYInterstate Light" panose="02000506000000020004" pitchFamily="2" charset="0"/>
            </a:endParaRPr>
          </a:p>
        </p:txBody>
      </p:sp>
      <p:sp>
        <p:nvSpPr>
          <p:cNvPr id="52" name="TextBox 51"/>
          <p:cNvSpPr txBox="1"/>
          <p:nvPr/>
        </p:nvSpPr>
        <p:spPr>
          <a:xfrm>
            <a:off x="962247" y="8784447"/>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8A – Estrutura de acompanhamento e Gestão da OS</a:t>
            </a:r>
          </a:p>
        </p:txBody>
      </p:sp>
      <p:cxnSp>
        <p:nvCxnSpPr>
          <p:cNvPr id="10" name="Straight Connector 9"/>
          <p:cNvCxnSpPr>
            <a:stCxn id="25" idx="6"/>
            <a:endCxn id="27" idx="1"/>
          </p:cNvCxnSpPr>
          <p:nvPr/>
        </p:nvCxnSpPr>
        <p:spPr>
          <a:xfrm>
            <a:off x="978562" y="4171110"/>
            <a:ext cx="229386" cy="10783"/>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36" idx="4"/>
            <a:endCxn id="37" idx="1"/>
          </p:cNvCxnSpPr>
          <p:nvPr/>
        </p:nvCxnSpPr>
        <p:spPr>
          <a:xfrm rot="16200000" flipH="1">
            <a:off x="2650399" y="5040286"/>
            <a:ext cx="859450"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885491" y="444846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sp>
        <p:nvSpPr>
          <p:cNvPr id="37" name="Rectangle 36"/>
          <p:cNvSpPr/>
          <p:nvPr/>
        </p:nvSpPr>
        <p:spPr>
          <a:xfrm>
            <a:off x="3151948" y="5424877"/>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Objetivo do indicador</a:t>
            </a:r>
            <a:endParaRPr lang="pt-BR" sz="1200" b="1" dirty="0">
              <a:solidFill>
                <a:schemeClr val="tx2"/>
              </a:solidFill>
              <a:latin typeface="EYInterstate Light" panose="02000506000000020004" pitchFamily="2" charset="0"/>
            </a:endParaRPr>
          </a:p>
        </p:txBody>
      </p:sp>
      <p:cxnSp>
        <p:nvCxnSpPr>
          <p:cNvPr id="38" name="Elbow Connector 37"/>
          <p:cNvCxnSpPr>
            <a:stCxn id="39" idx="4"/>
            <a:endCxn id="41" idx="1"/>
          </p:cNvCxnSpPr>
          <p:nvPr/>
        </p:nvCxnSpPr>
        <p:spPr>
          <a:xfrm rot="16200000" flipH="1">
            <a:off x="3277629" y="5191794"/>
            <a:ext cx="1188066"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3677029" y="443566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4</a:t>
            </a:r>
            <a:endParaRPr lang="pt-BR" sz="1200" b="1" dirty="0">
              <a:solidFill>
                <a:schemeClr val="tx2"/>
              </a:solidFill>
              <a:latin typeface="EYInterstate Light" panose="02000506000000020004" pitchFamily="2" charset="0"/>
            </a:endParaRPr>
          </a:p>
        </p:txBody>
      </p:sp>
      <p:sp>
        <p:nvSpPr>
          <p:cNvPr id="41" name="Rectangle 40"/>
          <p:cNvSpPr/>
          <p:nvPr/>
        </p:nvSpPr>
        <p:spPr>
          <a:xfrm>
            <a:off x="3943486" y="5740693"/>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Norteador</a:t>
            </a:r>
            <a:endParaRPr lang="pt-BR" sz="1200" b="1" dirty="0">
              <a:solidFill>
                <a:schemeClr val="tx2"/>
              </a:solidFill>
              <a:latin typeface="EYInterstate Light" panose="02000506000000020004" pitchFamily="2" charset="0"/>
            </a:endParaRPr>
          </a:p>
        </p:txBody>
      </p:sp>
      <p:cxnSp>
        <p:nvCxnSpPr>
          <p:cNvPr id="42" name="Elbow Connector 41"/>
          <p:cNvCxnSpPr>
            <a:stCxn id="43" idx="4"/>
            <a:endCxn id="44" idx="3"/>
          </p:cNvCxnSpPr>
          <p:nvPr/>
        </p:nvCxnSpPr>
        <p:spPr>
          <a:xfrm rot="5400000">
            <a:off x="4856915" y="4737787"/>
            <a:ext cx="387958" cy="126815"/>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4991491" y="437329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5</a:t>
            </a:r>
            <a:endParaRPr lang="pt-BR" sz="1200" b="1" dirty="0">
              <a:solidFill>
                <a:schemeClr val="tx2"/>
              </a:solidFill>
              <a:latin typeface="EYInterstate Light" panose="02000506000000020004" pitchFamily="2" charset="0"/>
            </a:endParaRPr>
          </a:p>
        </p:txBody>
      </p:sp>
      <p:sp>
        <p:nvSpPr>
          <p:cNvPr id="44" name="Rectangle 43"/>
          <p:cNvSpPr/>
          <p:nvPr/>
        </p:nvSpPr>
        <p:spPr>
          <a:xfrm>
            <a:off x="3943486" y="4878215"/>
            <a:ext cx="1044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Riscos</a:t>
            </a:r>
            <a:endParaRPr lang="pt-BR" sz="1200" b="1" dirty="0">
              <a:solidFill>
                <a:schemeClr val="tx2"/>
              </a:solidFill>
              <a:latin typeface="EYInterstate Light" panose="02000506000000020004" pitchFamily="2" charset="0"/>
            </a:endParaRPr>
          </a:p>
        </p:txBody>
      </p:sp>
      <p:cxnSp>
        <p:nvCxnSpPr>
          <p:cNvPr id="48" name="Elbow Connector 47"/>
          <p:cNvCxnSpPr>
            <a:stCxn id="49" idx="4"/>
            <a:endCxn id="50" idx="3"/>
          </p:cNvCxnSpPr>
          <p:nvPr/>
        </p:nvCxnSpPr>
        <p:spPr>
          <a:xfrm rot="16200000" flipH="1">
            <a:off x="5952943" y="4799397"/>
            <a:ext cx="747325" cy="413549"/>
          </a:xfrm>
          <a:prstGeom prst="bentConnector4">
            <a:avLst>
              <a:gd name="adj1" fmla="val 39161"/>
              <a:gd name="adj2" fmla="val 155278"/>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5997021" y="439859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6</a:t>
            </a:r>
            <a:endParaRPr lang="pt-BR" sz="1200" b="1" dirty="0">
              <a:solidFill>
                <a:schemeClr val="tx2"/>
              </a:solidFill>
              <a:latin typeface="EYInterstate Light" panose="02000506000000020004" pitchFamily="2" charset="0"/>
            </a:endParaRPr>
          </a:p>
        </p:txBody>
      </p:sp>
      <p:sp>
        <p:nvSpPr>
          <p:cNvPr id="50" name="Rectangle 49"/>
          <p:cNvSpPr/>
          <p:nvPr/>
        </p:nvSpPr>
        <p:spPr>
          <a:xfrm>
            <a:off x="5093380" y="5217835"/>
            <a:ext cx="1440000" cy="324000"/>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Mecanismos de Controle</a:t>
            </a:r>
            <a:endParaRPr lang="pt-BR" sz="1200" b="1" dirty="0">
              <a:solidFill>
                <a:schemeClr val="tx2"/>
              </a:solidFill>
              <a:latin typeface="EYInterstate Light" panose="02000506000000020004" pitchFamily="2" charset="0"/>
            </a:endParaRPr>
          </a:p>
        </p:txBody>
      </p:sp>
      <p:sp>
        <p:nvSpPr>
          <p:cNvPr id="28"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Avaliação da Capacidade de </a:t>
            </a:r>
            <a:r>
              <a:rPr lang="pt-BR" sz="2000" b="0" dirty="0" smtClean="0">
                <a:solidFill>
                  <a:srgbClr val="FFC000"/>
                </a:solidFill>
              </a:rPr>
              <a:t>Gestão da OS</a:t>
            </a:r>
            <a:endParaRPr lang="pt-BR" sz="2800" b="0" dirty="0">
              <a:solidFill>
                <a:srgbClr val="FFC000"/>
              </a:solidFill>
            </a:endParaRPr>
          </a:p>
        </p:txBody>
      </p:sp>
    </p:spTree>
    <p:extLst>
      <p:ext uri="{BB962C8B-B14F-4D97-AF65-F5344CB8AC3E}">
        <p14:creationId xmlns:p14="http://schemas.microsoft.com/office/powerpoint/2010/main" val="2135922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t="29451"/>
          <a:stretch/>
        </p:blipFill>
        <p:spPr>
          <a:xfrm>
            <a:off x="23815" y="2428866"/>
            <a:ext cx="6840000" cy="2829203"/>
          </a:xfrm>
          <a:prstGeom prst="rect">
            <a:avLst/>
          </a:prstGeom>
        </p:spPr>
      </p:pic>
      <p:cxnSp>
        <p:nvCxnSpPr>
          <p:cNvPr id="38" name="Elbow Connector 37"/>
          <p:cNvCxnSpPr>
            <a:stCxn id="40" idx="4"/>
            <a:endCxn id="39" idx="1"/>
          </p:cNvCxnSpPr>
          <p:nvPr/>
        </p:nvCxnSpPr>
        <p:spPr>
          <a:xfrm rot="16200000" flipH="1">
            <a:off x="2214262" y="3619408"/>
            <a:ext cx="864216"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44" idx="4"/>
            <a:endCxn id="43" idx="1"/>
          </p:cNvCxnSpPr>
          <p:nvPr/>
        </p:nvCxnSpPr>
        <p:spPr>
          <a:xfrm rot="16200000" flipH="1">
            <a:off x="2630977" y="3778949"/>
            <a:ext cx="1164258"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a:solidFill>
                  <a:schemeClr val="tx1"/>
                </a:solidFill>
              </a:rPr>
              <a:t>3</a:t>
            </a:r>
            <a:r>
              <a:rPr lang="pt-BR" sz="1400" b="1" kern="0" dirty="0" smtClean="0">
                <a:solidFill>
                  <a:schemeClr val="tx1"/>
                </a:solidFill>
              </a:rPr>
              <a:t>.5. </a:t>
            </a:r>
            <a:r>
              <a:rPr lang="pt-BR" sz="1400" b="1" kern="0" dirty="0" smtClean="0">
                <a:solidFill>
                  <a:schemeClr val="tx1"/>
                </a:solidFill>
              </a:rPr>
              <a:t>Indicadores </a:t>
            </a:r>
            <a:r>
              <a:rPr lang="pt-BR" sz="1400" b="1" kern="0" dirty="0">
                <a:solidFill>
                  <a:schemeClr val="tx1"/>
                </a:solidFill>
              </a:rPr>
              <a:t>do Contrato de Gestão </a:t>
            </a:r>
            <a:r>
              <a:rPr lang="pt-BR" sz="1400" b="1" kern="0" dirty="0" smtClean="0">
                <a:solidFill>
                  <a:schemeClr val="tx1"/>
                </a:solidFill>
              </a:rPr>
              <a:t>(Cont.) </a:t>
            </a:r>
          </a:p>
          <a:p>
            <a:pPr marL="0" indent="0" eaLnBrk="0" fontAlgn="base" hangingPunct="0">
              <a:spcBef>
                <a:spcPct val="30000"/>
              </a:spcBef>
              <a:spcAft>
                <a:spcPct val="0"/>
              </a:spcAft>
              <a:buClr>
                <a:srgbClr val="FFD200"/>
              </a:buClr>
              <a:buSzTx/>
              <a:buNone/>
            </a:pPr>
            <a:endParaRPr lang="pt-BR" sz="1400" b="1" kern="0" dirty="0">
              <a:solidFill>
                <a:schemeClr val="tx1"/>
              </a:solidFill>
            </a:endParaRPr>
          </a:p>
          <a:p>
            <a:pPr marL="0" indent="0" algn="just">
              <a:buNone/>
            </a:pPr>
            <a:r>
              <a:rPr lang="pt-BR" sz="1100" kern="0" dirty="0" smtClean="0">
                <a:solidFill>
                  <a:schemeClr val="tx1"/>
                </a:solidFill>
                <a:cs typeface="Times New Roman" pitchFamily="18" charset="0"/>
              </a:rPr>
              <a:t>A indicação de número </a:t>
            </a:r>
            <a:r>
              <a:rPr lang="pt-BR" sz="1100" kern="0" dirty="0">
                <a:solidFill>
                  <a:schemeClr val="tx1"/>
                </a:solidFill>
                <a:cs typeface="Times New Roman" pitchFamily="18" charset="0"/>
              </a:rPr>
              <a:t>8</a:t>
            </a:r>
            <a:r>
              <a:rPr lang="pt-BR" sz="1100" kern="0" dirty="0" smtClean="0">
                <a:solidFill>
                  <a:schemeClr val="tx1"/>
                </a:solidFill>
                <a:cs typeface="Times New Roman" pitchFamily="18" charset="0"/>
              </a:rPr>
              <a:t> na Figura 8B</a:t>
            </a:r>
            <a:r>
              <a:rPr lang="pt-BR" sz="1100" kern="0" dirty="0" smtClean="0">
                <a:solidFill>
                  <a:schemeClr val="tx1"/>
                </a:solidFill>
                <a:latin typeface="+mj-lt"/>
                <a:cs typeface="Times New Roman" pitchFamily="18" charset="0"/>
              </a:rPr>
              <a:t> </a:t>
            </a:r>
            <a:r>
              <a:rPr lang="pt-BR" sz="1100" kern="0" dirty="0" smtClean="0">
                <a:solidFill>
                  <a:schemeClr val="tx1"/>
                </a:solidFill>
                <a:cs typeface="Times New Roman" pitchFamily="18" charset="0"/>
              </a:rPr>
              <a:t> identifica a necessidade de se inserir o responsável pelo o acompanhamento e mensuração do mesmo.</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ATENÇÃO: é importante que exista somente um responsável por cada indicador. </a:t>
            </a: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O objetivo de se inserir a fórmula de cálculo (Indicação </a:t>
            </a:r>
            <a:r>
              <a:rPr lang="pt-BR" sz="1100" kern="0" dirty="0" smtClean="0">
                <a:solidFill>
                  <a:schemeClr val="tx1"/>
                </a:solidFill>
                <a:cs typeface="Times New Roman" pitchFamily="18" charset="0"/>
              </a:rPr>
              <a:t>9 </a:t>
            </a:r>
            <a:r>
              <a:rPr lang="pt-BR" sz="1100" kern="0" dirty="0">
                <a:solidFill>
                  <a:schemeClr val="tx1"/>
                </a:solidFill>
                <a:cs typeface="Times New Roman" pitchFamily="18" charset="0"/>
              </a:rPr>
              <a:t>da Figura </a:t>
            </a:r>
            <a:r>
              <a:rPr lang="pt-BR" sz="1100" kern="0" dirty="0" smtClean="0">
                <a:solidFill>
                  <a:schemeClr val="tx1"/>
                </a:solidFill>
                <a:cs typeface="Times New Roman" pitchFamily="18" charset="0"/>
              </a:rPr>
              <a:t>8B</a:t>
            </a:r>
            <a:r>
              <a:rPr lang="pt-BR" sz="1100" kern="0" dirty="0">
                <a:solidFill>
                  <a:schemeClr val="tx1"/>
                </a:solidFill>
                <a:cs typeface="Times New Roman" pitchFamily="18" charset="0"/>
              </a:rPr>
              <a:t>) é possibilitar que todos os leitores tenham acesso ao raciocínio analítico construído para mensurar o indicador </a:t>
            </a:r>
            <a:r>
              <a:rPr lang="pt-BR" sz="1100" kern="0" dirty="0" smtClean="0">
                <a:solidFill>
                  <a:schemeClr val="tx1"/>
                </a:solidFill>
                <a:cs typeface="Times New Roman" pitchFamily="18" charset="0"/>
              </a:rPr>
              <a:t>analisado. </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As indicações </a:t>
            </a:r>
            <a:r>
              <a:rPr lang="pt-BR" sz="1100" kern="0" dirty="0" smtClean="0">
                <a:solidFill>
                  <a:schemeClr val="tx1"/>
                </a:solidFill>
                <a:cs typeface="Times New Roman" pitchFamily="18" charset="0"/>
              </a:rPr>
              <a:t>11 e 12 fazem </a:t>
            </a:r>
            <a:r>
              <a:rPr lang="pt-BR" sz="1100" kern="0" dirty="0">
                <a:solidFill>
                  <a:schemeClr val="tx1"/>
                </a:solidFill>
                <a:cs typeface="Times New Roman" pitchFamily="18" charset="0"/>
              </a:rPr>
              <a:t>referência a unidade na qual o indicador é medido, bem como aponta sua </a:t>
            </a:r>
            <a:r>
              <a:rPr lang="pt-BR" sz="1100" kern="0" dirty="0" smtClean="0">
                <a:solidFill>
                  <a:schemeClr val="tx1"/>
                </a:solidFill>
                <a:cs typeface="Times New Roman" pitchFamily="18" charset="0"/>
              </a:rPr>
              <a:t>periodicidade.</a:t>
            </a: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dirty="0">
              <a:solidFill>
                <a:schemeClr val="tx1"/>
              </a:solidFill>
              <a:cs typeface="Times New Roman" pitchFamily="18" charset="0"/>
            </a:endParaRPr>
          </a:p>
        </p:txBody>
      </p:sp>
      <p:sp>
        <p:nvSpPr>
          <p:cNvPr id="52" name="TextBox 51"/>
          <p:cNvSpPr txBox="1"/>
          <p:nvPr/>
        </p:nvSpPr>
        <p:spPr>
          <a:xfrm>
            <a:off x="962247" y="5417953"/>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8B – Estrutura de acompanhamento e Gestão da OS</a:t>
            </a:r>
          </a:p>
        </p:txBody>
      </p:sp>
      <p:sp>
        <p:nvSpPr>
          <p:cNvPr id="19" name="Oval 18"/>
          <p:cNvSpPr/>
          <p:nvPr/>
        </p:nvSpPr>
        <p:spPr>
          <a:xfrm>
            <a:off x="293917" y="2415233"/>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7</a:t>
            </a:r>
            <a:endParaRPr lang="pt-BR" sz="1200" b="1" dirty="0">
              <a:solidFill>
                <a:schemeClr val="tx2"/>
              </a:solidFill>
              <a:latin typeface="EYInterstate Light" panose="02000506000000020004" pitchFamily="2" charset="0"/>
            </a:endParaRPr>
          </a:p>
        </p:txBody>
      </p:sp>
      <p:sp>
        <p:nvSpPr>
          <p:cNvPr id="20" name="Rectangle 19"/>
          <p:cNvSpPr/>
          <p:nvPr/>
        </p:nvSpPr>
        <p:spPr>
          <a:xfrm>
            <a:off x="768923" y="2426016"/>
            <a:ext cx="1944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Responsável</a:t>
            </a:r>
            <a:endParaRPr lang="pt-BR" sz="1200" b="1" dirty="0">
              <a:solidFill>
                <a:schemeClr val="tx2"/>
              </a:solidFill>
              <a:latin typeface="EYInterstate Light" panose="02000506000000020004" pitchFamily="2" charset="0"/>
            </a:endParaRPr>
          </a:p>
        </p:txBody>
      </p:sp>
      <p:cxnSp>
        <p:nvCxnSpPr>
          <p:cNvPr id="21" name="Straight Connector 20"/>
          <p:cNvCxnSpPr>
            <a:stCxn id="19" idx="6"/>
            <a:endCxn id="20" idx="1"/>
          </p:cNvCxnSpPr>
          <p:nvPr/>
        </p:nvCxnSpPr>
        <p:spPr>
          <a:xfrm>
            <a:off x="539537" y="2532191"/>
            <a:ext cx="229386" cy="10783"/>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32" idx="4"/>
            <a:endCxn id="28" idx="1"/>
          </p:cNvCxnSpPr>
          <p:nvPr/>
        </p:nvCxnSpPr>
        <p:spPr>
          <a:xfrm rot="16200000" flipH="1">
            <a:off x="1654660" y="3474154"/>
            <a:ext cx="535597"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919383" y="303355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8</a:t>
            </a:r>
            <a:endParaRPr lang="pt-BR" sz="1200" b="1" dirty="0">
              <a:solidFill>
                <a:schemeClr val="tx2"/>
              </a:solidFill>
              <a:latin typeface="EYInterstate Light" panose="02000506000000020004" pitchFamily="2" charset="0"/>
            </a:endParaRPr>
          </a:p>
        </p:txBody>
      </p:sp>
      <p:sp>
        <p:nvSpPr>
          <p:cNvPr id="24" name="Rectangle 23"/>
          <p:cNvSpPr/>
          <p:nvPr/>
        </p:nvSpPr>
        <p:spPr>
          <a:xfrm>
            <a:off x="1222649" y="3398416"/>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Fórmula de Cálculo</a:t>
            </a:r>
            <a:endParaRPr lang="pt-BR" sz="1200" b="1" dirty="0">
              <a:solidFill>
                <a:schemeClr val="tx2"/>
              </a:solidFill>
              <a:latin typeface="EYInterstate Light" panose="02000506000000020004" pitchFamily="2" charset="0"/>
            </a:endParaRPr>
          </a:p>
        </p:txBody>
      </p:sp>
      <p:sp>
        <p:nvSpPr>
          <p:cNvPr id="28" name="Rectangle 27"/>
          <p:cNvSpPr/>
          <p:nvPr/>
        </p:nvSpPr>
        <p:spPr>
          <a:xfrm>
            <a:off x="1993093" y="3695630"/>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Meio de Verificação</a:t>
            </a:r>
            <a:endParaRPr lang="pt-BR" sz="1200" b="1" dirty="0">
              <a:solidFill>
                <a:schemeClr val="tx2"/>
              </a:solidFill>
              <a:latin typeface="EYInterstate Light" panose="02000506000000020004" pitchFamily="2" charset="0"/>
            </a:endParaRPr>
          </a:p>
        </p:txBody>
      </p:sp>
      <p:cxnSp>
        <p:nvCxnSpPr>
          <p:cNvPr id="30" name="Elbow Connector 29"/>
          <p:cNvCxnSpPr>
            <a:stCxn id="23" idx="4"/>
            <a:endCxn id="24" idx="1"/>
          </p:cNvCxnSpPr>
          <p:nvPr/>
        </p:nvCxnSpPr>
        <p:spPr>
          <a:xfrm rot="16200000" flipH="1">
            <a:off x="1008469" y="3301194"/>
            <a:ext cx="247904" cy="180456"/>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729013" y="3043075"/>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5" name="TextBox 4"/>
          <p:cNvSpPr txBox="1"/>
          <p:nvPr/>
        </p:nvSpPr>
        <p:spPr>
          <a:xfrm>
            <a:off x="1766097" y="3057012"/>
            <a:ext cx="83356"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9</a:t>
            </a:r>
            <a:endParaRPr lang="pt-BR" sz="1200" b="1" dirty="0" smtClean="0">
              <a:solidFill>
                <a:schemeClr val="tx2"/>
              </a:solidFill>
              <a:latin typeface="EYInterstate Light" panose="02000506000000020004" pitchFamily="2" charset="0"/>
            </a:endParaRPr>
          </a:p>
        </p:txBody>
      </p:sp>
      <p:sp>
        <p:nvSpPr>
          <p:cNvPr id="39" name="Rectangle 38"/>
          <p:cNvSpPr/>
          <p:nvPr/>
        </p:nvSpPr>
        <p:spPr>
          <a:xfrm>
            <a:off x="2717005" y="4005193"/>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Unidade</a:t>
            </a:r>
            <a:endParaRPr lang="pt-BR" sz="1200" b="1" dirty="0">
              <a:solidFill>
                <a:schemeClr val="tx2"/>
              </a:solidFill>
              <a:latin typeface="EYInterstate Light" panose="02000506000000020004" pitchFamily="2" charset="0"/>
            </a:endParaRPr>
          </a:p>
        </p:txBody>
      </p:sp>
      <p:sp>
        <p:nvSpPr>
          <p:cNvPr id="40" name="Oval 39"/>
          <p:cNvSpPr/>
          <p:nvPr/>
        </p:nvSpPr>
        <p:spPr>
          <a:xfrm>
            <a:off x="2452925" y="302401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41" name="TextBox 40"/>
          <p:cNvSpPr txBox="1"/>
          <p:nvPr/>
        </p:nvSpPr>
        <p:spPr>
          <a:xfrm>
            <a:off x="2490009" y="305224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10</a:t>
            </a:r>
            <a:endParaRPr lang="pt-BR" sz="1200" b="1" dirty="0" smtClean="0">
              <a:solidFill>
                <a:schemeClr val="tx2"/>
              </a:solidFill>
              <a:latin typeface="EYInterstate Light" panose="02000506000000020004" pitchFamily="2" charset="0"/>
            </a:endParaRPr>
          </a:p>
        </p:txBody>
      </p:sp>
      <p:sp>
        <p:nvSpPr>
          <p:cNvPr id="43" name="Rectangle 42"/>
          <p:cNvSpPr/>
          <p:nvPr/>
        </p:nvSpPr>
        <p:spPr>
          <a:xfrm>
            <a:off x="3283741" y="4314755"/>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Periodicidade</a:t>
            </a:r>
            <a:endParaRPr lang="pt-BR" sz="1200" b="1" dirty="0">
              <a:solidFill>
                <a:schemeClr val="tx2"/>
              </a:solidFill>
              <a:latin typeface="EYInterstate Light" panose="02000506000000020004" pitchFamily="2" charset="0"/>
            </a:endParaRPr>
          </a:p>
        </p:txBody>
      </p:sp>
      <p:sp>
        <p:nvSpPr>
          <p:cNvPr id="44" name="Oval 43"/>
          <p:cNvSpPr/>
          <p:nvPr/>
        </p:nvSpPr>
        <p:spPr>
          <a:xfrm>
            <a:off x="3019661" y="303353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47" name="TextBox 46"/>
          <p:cNvSpPr txBox="1"/>
          <p:nvPr/>
        </p:nvSpPr>
        <p:spPr>
          <a:xfrm>
            <a:off x="3056745" y="3047476"/>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11</a:t>
            </a:r>
            <a:endParaRPr lang="pt-BR" sz="1200" b="1" dirty="0" smtClean="0">
              <a:solidFill>
                <a:schemeClr val="tx2"/>
              </a:solidFill>
              <a:latin typeface="EYInterstate Light" panose="02000506000000020004" pitchFamily="2" charset="0"/>
            </a:endParaRPr>
          </a:p>
        </p:txBody>
      </p:sp>
      <p:cxnSp>
        <p:nvCxnSpPr>
          <p:cNvPr id="48" name="Elbow Connector 47"/>
          <p:cNvCxnSpPr>
            <a:stCxn id="51" idx="4"/>
            <a:endCxn id="50" idx="1"/>
          </p:cNvCxnSpPr>
          <p:nvPr/>
        </p:nvCxnSpPr>
        <p:spPr>
          <a:xfrm rot="16200000" flipH="1">
            <a:off x="3281064" y="3928970"/>
            <a:ext cx="1435724"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55" idx="4"/>
            <a:endCxn id="54" idx="1"/>
          </p:cNvCxnSpPr>
          <p:nvPr/>
        </p:nvCxnSpPr>
        <p:spPr>
          <a:xfrm rot="16200000" flipH="1">
            <a:off x="3697779" y="4088511"/>
            <a:ext cx="1735766"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069561" y="4600509"/>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Peso do Indicador</a:t>
            </a:r>
            <a:endParaRPr lang="pt-BR" sz="1200" b="1" dirty="0">
              <a:solidFill>
                <a:schemeClr val="tx2"/>
              </a:solidFill>
              <a:latin typeface="EYInterstate Light" panose="02000506000000020004" pitchFamily="2" charset="0"/>
            </a:endParaRPr>
          </a:p>
        </p:txBody>
      </p:sp>
      <p:sp>
        <p:nvSpPr>
          <p:cNvPr id="51" name="Oval 50"/>
          <p:cNvSpPr/>
          <p:nvPr/>
        </p:nvSpPr>
        <p:spPr>
          <a:xfrm>
            <a:off x="3805481" y="304782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53" name="TextBox 52"/>
          <p:cNvSpPr txBox="1"/>
          <p:nvPr/>
        </p:nvSpPr>
        <p:spPr>
          <a:xfrm>
            <a:off x="3842565" y="306176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12</a:t>
            </a:r>
            <a:endParaRPr lang="pt-BR" sz="1200" b="1" dirty="0" smtClean="0">
              <a:solidFill>
                <a:schemeClr val="tx2"/>
              </a:solidFill>
              <a:latin typeface="EYInterstate Light" panose="02000506000000020004" pitchFamily="2" charset="0"/>
            </a:endParaRPr>
          </a:p>
        </p:txBody>
      </p:sp>
      <p:sp>
        <p:nvSpPr>
          <p:cNvPr id="54" name="Rectangle 53"/>
          <p:cNvSpPr/>
          <p:nvPr/>
        </p:nvSpPr>
        <p:spPr>
          <a:xfrm>
            <a:off x="4636297" y="4910071"/>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Meta Geral</a:t>
            </a:r>
            <a:endParaRPr lang="pt-BR" sz="1200" b="1" dirty="0">
              <a:solidFill>
                <a:schemeClr val="tx2"/>
              </a:solidFill>
              <a:latin typeface="EYInterstate Light" panose="02000506000000020004" pitchFamily="2" charset="0"/>
            </a:endParaRPr>
          </a:p>
        </p:txBody>
      </p:sp>
      <p:sp>
        <p:nvSpPr>
          <p:cNvPr id="55" name="Oval 54"/>
          <p:cNvSpPr/>
          <p:nvPr/>
        </p:nvSpPr>
        <p:spPr>
          <a:xfrm>
            <a:off x="4372217" y="305734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56" name="TextBox 55"/>
          <p:cNvSpPr txBox="1"/>
          <p:nvPr/>
        </p:nvSpPr>
        <p:spPr>
          <a:xfrm>
            <a:off x="4409301" y="307128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13</a:t>
            </a:r>
            <a:endParaRPr lang="pt-BR" sz="1200" b="1" dirty="0" smtClean="0">
              <a:solidFill>
                <a:schemeClr val="tx2"/>
              </a:solidFill>
              <a:latin typeface="EYInterstate Light" panose="02000506000000020004" pitchFamily="2" charset="0"/>
            </a:endParaRPr>
          </a:p>
        </p:txBody>
      </p:sp>
      <p:cxnSp>
        <p:nvCxnSpPr>
          <p:cNvPr id="64" name="Elbow Connector 63"/>
          <p:cNvCxnSpPr>
            <a:stCxn id="67" idx="4"/>
            <a:endCxn id="66" idx="1"/>
          </p:cNvCxnSpPr>
          <p:nvPr/>
        </p:nvCxnSpPr>
        <p:spPr>
          <a:xfrm rot="16200000" flipH="1">
            <a:off x="5155116" y="3331269"/>
            <a:ext cx="221283" cy="141270"/>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70" idx="4"/>
            <a:endCxn id="69" idx="3"/>
          </p:cNvCxnSpPr>
          <p:nvPr/>
        </p:nvCxnSpPr>
        <p:spPr>
          <a:xfrm rot="5400000">
            <a:off x="6219277" y="3522273"/>
            <a:ext cx="621335" cy="178354"/>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336392" y="3395588"/>
            <a:ext cx="1080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Realizado</a:t>
            </a:r>
            <a:endParaRPr lang="pt-BR" sz="1200" b="1" dirty="0">
              <a:solidFill>
                <a:schemeClr val="tx2"/>
              </a:solidFill>
              <a:latin typeface="EYInterstate Light" panose="02000506000000020004" pitchFamily="2" charset="0"/>
            </a:endParaRPr>
          </a:p>
        </p:txBody>
      </p:sp>
      <p:sp>
        <p:nvSpPr>
          <p:cNvPr id="67" name="Oval 66"/>
          <p:cNvSpPr/>
          <p:nvPr/>
        </p:nvSpPr>
        <p:spPr>
          <a:xfrm>
            <a:off x="5072312" y="305734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68" name="TextBox 67"/>
          <p:cNvSpPr txBox="1"/>
          <p:nvPr/>
        </p:nvSpPr>
        <p:spPr>
          <a:xfrm>
            <a:off x="5109396" y="307128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14</a:t>
            </a:r>
            <a:endParaRPr lang="pt-BR" sz="1200" b="1" dirty="0" smtClean="0">
              <a:solidFill>
                <a:schemeClr val="tx2"/>
              </a:solidFill>
              <a:latin typeface="EYInterstate Light" panose="02000506000000020004" pitchFamily="2" charset="0"/>
            </a:endParaRPr>
          </a:p>
        </p:txBody>
      </p:sp>
      <p:sp>
        <p:nvSpPr>
          <p:cNvPr id="69" name="Rectangle 68"/>
          <p:cNvSpPr/>
          <p:nvPr/>
        </p:nvSpPr>
        <p:spPr>
          <a:xfrm>
            <a:off x="5288767" y="3805160"/>
            <a:ext cx="1152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Desvio</a:t>
            </a:r>
            <a:endParaRPr lang="pt-BR" sz="1200" b="1" dirty="0">
              <a:solidFill>
                <a:schemeClr val="tx2"/>
              </a:solidFill>
              <a:latin typeface="EYInterstate Light" panose="02000506000000020004" pitchFamily="2" charset="0"/>
            </a:endParaRPr>
          </a:p>
        </p:txBody>
      </p:sp>
      <p:sp>
        <p:nvSpPr>
          <p:cNvPr id="70" name="Oval 69"/>
          <p:cNvSpPr/>
          <p:nvPr/>
        </p:nvSpPr>
        <p:spPr>
          <a:xfrm>
            <a:off x="6496311" y="306686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71" name="TextBox 70"/>
          <p:cNvSpPr txBox="1"/>
          <p:nvPr/>
        </p:nvSpPr>
        <p:spPr>
          <a:xfrm>
            <a:off x="6533395" y="308080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16</a:t>
            </a:r>
            <a:endParaRPr lang="pt-BR" sz="1200" b="1" dirty="0" smtClean="0">
              <a:solidFill>
                <a:schemeClr val="tx2"/>
              </a:solidFill>
              <a:latin typeface="EYInterstate Light" panose="02000506000000020004" pitchFamily="2" charset="0"/>
            </a:endParaRPr>
          </a:p>
        </p:txBody>
      </p:sp>
      <p:cxnSp>
        <p:nvCxnSpPr>
          <p:cNvPr id="72" name="Elbow Connector 71"/>
          <p:cNvCxnSpPr>
            <a:stCxn id="75" idx="1"/>
            <a:endCxn id="73" idx="3"/>
          </p:cNvCxnSpPr>
          <p:nvPr/>
        </p:nvCxnSpPr>
        <p:spPr>
          <a:xfrm rot="10800000" flipV="1">
            <a:off x="5371719" y="2567867"/>
            <a:ext cx="418720" cy="39765"/>
          </a:xfrm>
          <a:prstGeom prst="bentConnector3">
            <a:avLst>
              <a:gd name="adj1" fmla="val 50000"/>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291719" y="2490675"/>
            <a:ext cx="1080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Realizado</a:t>
            </a:r>
            <a:endParaRPr lang="pt-BR" sz="1200" b="1" dirty="0">
              <a:solidFill>
                <a:schemeClr val="tx2"/>
              </a:solidFill>
              <a:latin typeface="EYInterstate Light" panose="02000506000000020004" pitchFamily="2" charset="0"/>
            </a:endParaRPr>
          </a:p>
        </p:txBody>
      </p:sp>
      <p:sp>
        <p:nvSpPr>
          <p:cNvPr id="74" name="Oval 73"/>
          <p:cNvSpPr/>
          <p:nvPr/>
        </p:nvSpPr>
        <p:spPr>
          <a:xfrm>
            <a:off x="5753355" y="246679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75" name="TextBox 74"/>
          <p:cNvSpPr txBox="1"/>
          <p:nvPr/>
        </p:nvSpPr>
        <p:spPr>
          <a:xfrm>
            <a:off x="5790439" y="2480729"/>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15</a:t>
            </a:r>
            <a:endParaRPr lang="pt-BR" sz="1200" b="1" dirty="0" smtClean="0">
              <a:solidFill>
                <a:schemeClr val="tx2"/>
              </a:solidFill>
              <a:latin typeface="EYInterstate Light" panose="02000506000000020004" pitchFamily="2" charset="0"/>
            </a:endParaRPr>
          </a:p>
        </p:txBody>
      </p:sp>
      <p:sp>
        <p:nvSpPr>
          <p:cNvPr id="45"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Avaliação da Capacidade de </a:t>
            </a:r>
            <a:r>
              <a:rPr lang="pt-BR" sz="2000" b="0" dirty="0" smtClean="0">
                <a:solidFill>
                  <a:srgbClr val="FFC000"/>
                </a:solidFill>
              </a:rPr>
              <a:t>Gestão da OS</a:t>
            </a:r>
            <a:endParaRPr lang="pt-BR" sz="2800" b="0" dirty="0">
              <a:solidFill>
                <a:srgbClr val="FFC000"/>
              </a:solidFill>
            </a:endParaRPr>
          </a:p>
        </p:txBody>
      </p:sp>
    </p:spTree>
    <p:extLst>
      <p:ext uri="{BB962C8B-B14F-4D97-AF65-F5344CB8AC3E}">
        <p14:creationId xmlns:p14="http://schemas.microsoft.com/office/powerpoint/2010/main" val="3098224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180711"/>
          </a:xfrm>
        </p:spPr>
        <p:txBody>
          <a:bodyPr/>
          <a:lstStyle/>
          <a:p>
            <a:pPr marL="0" indent="0" algn="just">
              <a:buNone/>
            </a:pPr>
            <a:r>
              <a:rPr lang="pt-BR" sz="1100" kern="0" dirty="0" smtClean="0">
                <a:solidFill>
                  <a:schemeClr val="tx1"/>
                </a:solidFill>
                <a:cs typeface="Times New Roman" pitchFamily="18" charset="0"/>
              </a:rPr>
              <a:t>O campo “Peso do Indicador”, apontado na indicação de número treze (13), possibilita a escolha de qual o grau de relevância de importância de um determinado indicador em relação a outro. Ao clicar no campo em branco para se inserir o peso do indicador, aparecerá uma lista contendo cinco opções (Figura 8.1C).</a:t>
            </a: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Tanto a “Meta Geral” quanto o “Realizado Geral” são calculados levando em consideração o desempenho do indicador de acordo com sua periodicidade. Estes dois campos apresentados nas indicações </a:t>
            </a:r>
            <a:r>
              <a:rPr lang="pt-BR" sz="1100" kern="0" dirty="0" smtClean="0">
                <a:solidFill>
                  <a:schemeClr val="tx1"/>
                </a:solidFill>
                <a:cs typeface="Times New Roman" pitchFamily="18" charset="0"/>
              </a:rPr>
              <a:t>quatorze (14) </a:t>
            </a:r>
            <a:r>
              <a:rPr lang="pt-BR" sz="1100" kern="0" dirty="0">
                <a:solidFill>
                  <a:schemeClr val="tx1"/>
                </a:solidFill>
                <a:cs typeface="Times New Roman" pitchFamily="18" charset="0"/>
              </a:rPr>
              <a:t>e </a:t>
            </a:r>
            <a:r>
              <a:rPr lang="pt-BR" sz="1100" kern="0" dirty="0" smtClean="0">
                <a:solidFill>
                  <a:schemeClr val="tx1"/>
                </a:solidFill>
                <a:cs typeface="Times New Roman" pitchFamily="18" charset="0"/>
              </a:rPr>
              <a:t>quinze (15)  </a:t>
            </a:r>
            <a:r>
              <a:rPr lang="pt-BR" sz="1100" kern="0" dirty="0">
                <a:solidFill>
                  <a:schemeClr val="tx1"/>
                </a:solidFill>
                <a:cs typeface="Times New Roman" pitchFamily="18" charset="0"/>
              </a:rPr>
              <a:t>são o resultado da média aritmética simples do acompanhamento do indicador.</a:t>
            </a: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A indicação de número </a:t>
            </a:r>
            <a:r>
              <a:rPr lang="pt-BR" sz="1100" kern="0" dirty="0" smtClean="0">
                <a:solidFill>
                  <a:schemeClr val="tx1"/>
                </a:solidFill>
                <a:cs typeface="Times New Roman" pitchFamily="18" charset="0"/>
              </a:rPr>
              <a:t>dezesseis (16) </a:t>
            </a:r>
            <a:r>
              <a:rPr lang="pt-BR" sz="1100" kern="0" dirty="0">
                <a:solidFill>
                  <a:schemeClr val="tx1"/>
                </a:solidFill>
                <a:cs typeface="Times New Roman" pitchFamily="18" charset="0"/>
              </a:rPr>
              <a:t>faz-se extremamente importante, uma vez que ao clicar no campo de preenchimento você tem a opção de duas escolhas “Acima da meta” e “Abaixo da meta”, permitindo adequar o indicador ao seu objetivo e à sua meta (Figura </a:t>
            </a:r>
            <a:r>
              <a:rPr lang="pt-BR" sz="1100" kern="0" dirty="0" smtClean="0">
                <a:solidFill>
                  <a:schemeClr val="tx1"/>
                </a:solidFill>
                <a:cs typeface="Times New Roman" pitchFamily="18" charset="0"/>
              </a:rPr>
              <a:t>8.2D</a:t>
            </a:r>
            <a:r>
              <a:rPr lang="pt-BR" sz="1100" kern="0" dirty="0">
                <a:solidFill>
                  <a:schemeClr val="tx1"/>
                </a:solidFill>
                <a:cs typeface="Times New Roman" pitchFamily="18" charset="0"/>
              </a:rPr>
              <a:t>)</a:t>
            </a: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r>
              <a:rPr lang="pt-BR" sz="1100" kern="0" dirty="0">
                <a:solidFill>
                  <a:schemeClr val="tx1"/>
                </a:solidFill>
                <a:cs typeface="Times New Roman" pitchFamily="18" charset="0"/>
              </a:rPr>
              <a:t>O campo “Desvio” (Indicação de número </a:t>
            </a:r>
            <a:r>
              <a:rPr lang="pt-BR" sz="1100" kern="0" dirty="0" smtClean="0">
                <a:solidFill>
                  <a:schemeClr val="tx1"/>
                </a:solidFill>
                <a:cs typeface="Times New Roman" pitchFamily="18" charset="0"/>
              </a:rPr>
              <a:t>17) </a:t>
            </a:r>
            <a:r>
              <a:rPr lang="pt-BR" sz="1100" kern="0" dirty="0">
                <a:solidFill>
                  <a:schemeClr val="tx1"/>
                </a:solidFill>
                <a:cs typeface="Times New Roman" pitchFamily="18" charset="0"/>
              </a:rPr>
              <a:t>aponta a distância entre o resultado obtido pelo indicador e sua meta, ponderado pelo peso. Abaixo encontra-se detalhado a fórmula de cálculo: </a:t>
            </a: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p:txBody>
      </p:sp>
      <p:grpSp>
        <p:nvGrpSpPr>
          <p:cNvPr id="10" name="Group 9"/>
          <p:cNvGrpSpPr/>
          <p:nvPr/>
        </p:nvGrpSpPr>
        <p:grpSpPr>
          <a:xfrm>
            <a:off x="962247" y="1800029"/>
            <a:ext cx="4517765" cy="2494538"/>
            <a:chOff x="1712913" y="5205904"/>
            <a:chExt cx="4517765" cy="2494538"/>
          </a:xfrm>
        </p:grpSpPr>
        <p:grpSp>
          <p:nvGrpSpPr>
            <p:cNvPr id="3" name="Group 2"/>
            <p:cNvGrpSpPr/>
            <p:nvPr/>
          </p:nvGrpSpPr>
          <p:grpSpPr>
            <a:xfrm>
              <a:off x="1712913" y="5205904"/>
              <a:ext cx="1104040" cy="1162050"/>
              <a:chOff x="2740541" y="5001068"/>
              <a:chExt cx="1104040" cy="116205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0541" y="5001068"/>
                <a:ext cx="9239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rot="7985373">
                <a:off x="3490210" y="5070344"/>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grpSp>
        <p:sp>
          <p:nvSpPr>
            <p:cNvPr id="4" name="Striped Right Arrow 3"/>
            <p:cNvSpPr/>
            <p:nvPr/>
          </p:nvSpPr>
          <p:spPr>
            <a:xfrm>
              <a:off x="2867362" y="5356310"/>
              <a:ext cx="922638" cy="882503"/>
            </a:xfrm>
            <a:prstGeom prst="stripedRightArrow">
              <a:avLst/>
            </a:prstGeom>
            <a:solidFill>
              <a:schemeClr val="bg1">
                <a:lumMod val="40000"/>
                <a:lumOff val="6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grpSp>
          <p:nvGrpSpPr>
            <p:cNvPr id="8" name="Group 7"/>
            <p:cNvGrpSpPr/>
            <p:nvPr/>
          </p:nvGrpSpPr>
          <p:grpSpPr>
            <a:xfrm>
              <a:off x="3853552" y="5665079"/>
              <a:ext cx="1934110" cy="646075"/>
              <a:chOff x="3853552" y="5665079"/>
              <a:chExt cx="1934110" cy="646075"/>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8924" y="5665079"/>
                <a:ext cx="1715304" cy="26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3973169"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674228"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98434"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48964"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823699" y="5666065"/>
                <a:ext cx="0" cy="44656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53552" y="6113717"/>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smtClean="0">
                    <a:latin typeface="EYInterstate Light" panose="02000506000000020004" pitchFamily="2" charset="0"/>
                  </a:rPr>
                  <a:t>1</a:t>
                </a:r>
              </a:p>
            </p:txBody>
          </p:sp>
          <p:sp>
            <p:nvSpPr>
              <p:cNvPr id="61" name="TextBox 60"/>
              <p:cNvSpPr txBox="1"/>
              <p:nvPr/>
            </p:nvSpPr>
            <p:spPr>
              <a:xfrm>
                <a:off x="4282410" y="6117255"/>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a:latin typeface="EYInterstate Light" panose="02000506000000020004" pitchFamily="2" charset="0"/>
                  </a:rPr>
                  <a:t>2</a:t>
                </a:r>
                <a:endParaRPr lang="pt-BR" sz="1200" dirty="0" smtClean="0">
                  <a:latin typeface="EYInterstate Light" panose="02000506000000020004" pitchFamily="2" charset="0"/>
                </a:endParaRPr>
              </a:p>
            </p:txBody>
          </p:sp>
          <p:sp>
            <p:nvSpPr>
              <p:cNvPr id="62" name="TextBox 61"/>
              <p:cNvSpPr txBox="1"/>
              <p:nvPr/>
            </p:nvSpPr>
            <p:spPr>
              <a:xfrm>
                <a:off x="4700635" y="6110160"/>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smtClean="0">
                    <a:latin typeface="EYInterstate Light" panose="02000506000000020004" pitchFamily="2" charset="0"/>
                  </a:rPr>
                  <a:t>3</a:t>
                </a:r>
              </a:p>
            </p:txBody>
          </p:sp>
          <p:sp>
            <p:nvSpPr>
              <p:cNvPr id="63" name="TextBox 62"/>
              <p:cNvSpPr txBox="1"/>
              <p:nvPr/>
            </p:nvSpPr>
            <p:spPr>
              <a:xfrm>
                <a:off x="5129493" y="6113698"/>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a:latin typeface="EYInterstate Light" panose="02000506000000020004" pitchFamily="2" charset="0"/>
                  </a:rPr>
                  <a:t>4</a:t>
                </a:r>
                <a:endParaRPr lang="pt-BR" sz="1200" dirty="0" smtClean="0">
                  <a:latin typeface="EYInterstate Light" panose="02000506000000020004" pitchFamily="2" charset="0"/>
                </a:endParaRPr>
              </a:p>
            </p:txBody>
          </p:sp>
          <p:sp>
            <p:nvSpPr>
              <p:cNvPr id="84" name="TextBox 83"/>
              <p:cNvSpPr txBox="1"/>
              <p:nvPr/>
            </p:nvSpPr>
            <p:spPr>
              <a:xfrm>
                <a:off x="5537085" y="6117236"/>
                <a:ext cx="250577"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1200" dirty="0" smtClean="0">
                    <a:latin typeface="EYInterstate Light" panose="02000506000000020004" pitchFamily="2" charset="0"/>
                  </a:rPr>
                  <a:t>5</a:t>
                </a:r>
              </a:p>
            </p:txBody>
          </p:sp>
        </p:grpSp>
        <p:sp>
          <p:nvSpPr>
            <p:cNvPr id="9" name="TextBox 8"/>
            <p:cNvSpPr txBox="1"/>
            <p:nvPr/>
          </p:nvSpPr>
          <p:spPr>
            <a:xfrm>
              <a:off x="3946941" y="6336992"/>
              <a:ext cx="2283737" cy="136345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b="1" u="sng" dirty="0" smtClean="0">
                  <a:latin typeface="EYInterstate Light" panose="02000506000000020004" pitchFamily="2" charset="0"/>
                </a:rPr>
                <a:t>Escala</a:t>
              </a:r>
              <a:r>
                <a:rPr lang="pt-BR" sz="1200" b="1" dirty="0" smtClean="0">
                  <a:latin typeface="EYInterstate Light" panose="02000506000000020004" pitchFamily="2" charset="0"/>
                </a:rPr>
                <a:t>:</a:t>
              </a:r>
            </a:p>
            <a:p>
              <a:pPr>
                <a:lnSpc>
                  <a:spcPct val="85000"/>
                </a:lnSpc>
                <a:spcAft>
                  <a:spcPts val="600"/>
                </a:spcAft>
                <a:buClr>
                  <a:schemeClr val="accent2"/>
                </a:buClr>
                <a:buSzPct val="70000"/>
              </a:pPr>
              <a:r>
                <a:rPr lang="pt-BR" sz="1200" dirty="0" smtClean="0">
                  <a:latin typeface="EYInterstate Light" panose="02000506000000020004" pitchFamily="2" charset="0"/>
                </a:rPr>
                <a:t>1 – Muito pouco relevante</a:t>
              </a:r>
            </a:p>
            <a:p>
              <a:pPr>
                <a:lnSpc>
                  <a:spcPct val="85000"/>
                </a:lnSpc>
                <a:spcAft>
                  <a:spcPts val="600"/>
                </a:spcAft>
                <a:buClr>
                  <a:schemeClr val="accent2"/>
                </a:buClr>
                <a:buSzPct val="70000"/>
              </a:pPr>
              <a:r>
                <a:rPr lang="pt-BR" sz="1200" dirty="0" smtClean="0">
                  <a:latin typeface="EYInterstate Light" panose="02000506000000020004" pitchFamily="2" charset="0"/>
                </a:rPr>
                <a:t>2 – Pouco relevante</a:t>
              </a:r>
            </a:p>
            <a:p>
              <a:pPr>
                <a:lnSpc>
                  <a:spcPct val="85000"/>
                </a:lnSpc>
                <a:spcAft>
                  <a:spcPts val="600"/>
                </a:spcAft>
                <a:buClr>
                  <a:schemeClr val="accent2"/>
                </a:buClr>
                <a:buSzPct val="70000"/>
              </a:pPr>
              <a:r>
                <a:rPr lang="pt-BR" sz="1200" dirty="0" smtClean="0">
                  <a:latin typeface="EYInterstate Light" panose="02000506000000020004" pitchFamily="2" charset="0"/>
                </a:rPr>
                <a:t>3 – Neutro </a:t>
              </a:r>
            </a:p>
            <a:p>
              <a:pPr>
                <a:lnSpc>
                  <a:spcPct val="85000"/>
                </a:lnSpc>
                <a:spcAft>
                  <a:spcPts val="600"/>
                </a:spcAft>
                <a:buClr>
                  <a:schemeClr val="accent2"/>
                </a:buClr>
                <a:buSzPct val="70000"/>
              </a:pPr>
              <a:r>
                <a:rPr lang="pt-BR" sz="1200" dirty="0" smtClean="0">
                  <a:latin typeface="EYInterstate Light" panose="02000506000000020004" pitchFamily="2" charset="0"/>
                </a:rPr>
                <a:t>4 – Relevante</a:t>
              </a:r>
            </a:p>
            <a:p>
              <a:pPr>
                <a:lnSpc>
                  <a:spcPct val="85000"/>
                </a:lnSpc>
                <a:spcAft>
                  <a:spcPts val="600"/>
                </a:spcAft>
                <a:buClr>
                  <a:schemeClr val="accent2"/>
                </a:buClr>
                <a:buSzPct val="70000"/>
              </a:pPr>
              <a:r>
                <a:rPr lang="pt-BR" sz="1200" dirty="0" smtClean="0">
                  <a:latin typeface="EYInterstate Light" panose="02000506000000020004" pitchFamily="2" charset="0"/>
                </a:rPr>
                <a:t>5 – Muito relevante </a:t>
              </a:r>
            </a:p>
          </p:txBody>
        </p:sp>
      </p:grpSp>
      <p:sp>
        <p:nvSpPr>
          <p:cNvPr id="85" name="TextBox 84"/>
          <p:cNvSpPr txBox="1"/>
          <p:nvPr/>
        </p:nvSpPr>
        <p:spPr>
          <a:xfrm>
            <a:off x="754376" y="4481611"/>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8.1C – Escala de pesos para um determinado indicador</a:t>
            </a:r>
          </a:p>
        </p:txBody>
      </p:sp>
      <p:grpSp>
        <p:nvGrpSpPr>
          <p:cNvPr id="30" name="Group 29"/>
          <p:cNvGrpSpPr/>
          <p:nvPr/>
        </p:nvGrpSpPr>
        <p:grpSpPr>
          <a:xfrm>
            <a:off x="962247" y="6321536"/>
            <a:ext cx="4933507" cy="1491655"/>
            <a:chOff x="962247" y="5997580"/>
            <a:chExt cx="4933507" cy="1491655"/>
          </a:xfrm>
        </p:grpSpPr>
        <p:grpSp>
          <p:nvGrpSpPr>
            <p:cNvPr id="31" name="Group 30"/>
            <p:cNvGrpSpPr/>
            <p:nvPr/>
          </p:nvGrpSpPr>
          <p:grpSpPr>
            <a:xfrm>
              <a:off x="1720647" y="5997580"/>
              <a:ext cx="4130082" cy="1268039"/>
              <a:chOff x="1720647" y="5784920"/>
              <a:chExt cx="4130082" cy="1268039"/>
            </a:xfrm>
          </p:grpSpPr>
          <p:pic>
            <p:nvPicPr>
              <p:cNvPr id="33"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20647" y="5784920"/>
                <a:ext cx="1330643" cy="8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ight Arrow 33"/>
              <p:cNvSpPr/>
              <p:nvPr/>
            </p:nvSpPr>
            <p:spPr>
              <a:xfrm rot="7985373">
                <a:off x="2877034" y="5811668"/>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cxnSp>
            <p:nvCxnSpPr>
              <p:cNvPr id="36" name="Straight Connector 35"/>
              <p:cNvCxnSpPr/>
              <p:nvPr/>
            </p:nvCxnSpPr>
            <p:spPr>
              <a:xfrm>
                <a:off x="2573079" y="6453963"/>
                <a:ext cx="859099" cy="0"/>
              </a:xfrm>
              <a:prstGeom prst="line">
                <a:avLst/>
              </a:prstGeom>
              <a:ln w="9525">
                <a:solidFill>
                  <a:schemeClr val="accent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429000" y="6198782"/>
                <a:ext cx="3178" cy="255181"/>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573079" y="6542565"/>
                <a:ext cx="862637" cy="10633"/>
              </a:xfrm>
              <a:prstGeom prst="line">
                <a:avLst/>
              </a:prstGeom>
              <a:ln w="9525">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432538" y="6563842"/>
                <a:ext cx="3178" cy="255181"/>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490507" y="5942851"/>
                <a:ext cx="2360222" cy="46859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100" dirty="0" smtClean="0">
                    <a:latin typeface="EYInterstate Light" panose="02000506000000020004" pitchFamily="2" charset="0"/>
                  </a:rPr>
                  <a:t>Ao analisar o indicador, o realizado deve se manter acima da meta estipulada</a:t>
                </a:r>
              </a:p>
            </p:txBody>
          </p:sp>
          <p:sp>
            <p:nvSpPr>
              <p:cNvPr id="41" name="TextBox 40"/>
              <p:cNvSpPr txBox="1"/>
              <p:nvPr/>
            </p:nvSpPr>
            <p:spPr>
              <a:xfrm>
                <a:off x="3472779" y="6584369"/>
                <a:ext cx="2360222" cy="46859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100" dirty="0" smtClean="0">
                    <a:latin typeface="EYInterstate Light" panose="02000506000000020004" pitchFamily="2" charset="0"/>
                  </a:rPr>
                  <a:t>Ao analisar o indicador, o realizado deve se manter abaixo da meta estipulada</a:t>
                </a:r>
              </a:p>
            </p:txBody>
          </p:sp>
        </p:grpSp>
        <p:sp>
          <p:nvSpPr>
            <p:cNvPr id="32" name="TextBox 31"/>
            <p:cNvSpPr txBox="1"/>
            <p:nvPr/>
          </p:nvSpPr>
          <p:spPr>
            <a:xfrm>
              <a:off x="962247" y="7334577"/>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8.2D – Adequação do indicar à meta</a:t>
              </a:r>
            </a:p>
          </p:txBody>
        </p:sp>
      </p:grpSp>
      <p:sp>
        <p:nvSpPr>
          <p:cNvPr id="43"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Avaliação da Capacidade de </a:t>
            </a:r>
            <a:r>
              <a:rPr lang="pt-BR" sz="2000" b="0" dirty="0" smtClean="0">
                <a:solidFill>
                  <a:srgbClr val="FFC000"/>
                </a:solidFill>
              </a:rPr>
              <a:t>Gestão da OS</a:t>
            </a:r>
            <a:endParaRPr lang="pt-BR" sz="2800" b="0" dirty="0">
              <a:solidFill>
                <a:srgbClr val="FFC000"/>
              </a:solidFill>
            </a:endParaRPr>
          </a:p>
        </p:txBody>
      </p:sp>
    </p:spTree>
    <p:extLst>
      <p:ext uri="{BB962C8B-B14F-4D97-AF65-F5344CB8AC3E}">
        <p14:creationId xmlns:p14="http://schemas.microsoft.com/office/powerpoint/2010/main" val="3241922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180711"/>
          </a:xfrm>
        </p:spPr>
        <p:txBody>
          <a:bodyPr/>
          <a:lstStyle/>
          <a:p>
            <a:pPr marL="0" indent="0" algn="just">
              <a:buNone/>
            </a:pPr>
            <a:endParaRPr lang="pt-BR" sz="1400" b="1" kern="0" dirty="0">
              <a:solidFill>
                <a:schemeClr val="tx1"/>
              </a:solidFill>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endParaRPr lang="pt-BR" sz="1400" b="1" kern="0" dirty="0">
              <a:solidFill>
                <a:schemeClr val="tx1"/>
              </a:solidFill>
              <a:cs typeface="Times New Roman" pitchFamily="18" charset="0"/>
            </a:endParaRPr>
          </a:p>
          <a:p>
            <a:pPr marL="0" indent="0" algn="just">
              <a:buNone/>
            </a:pPr>
            <a:r>
              <a:rPr lang="pt-BR" sz="1100" kern="0" dirty="0" smtClean="0">
                <a:solidFill>
                  <a:schemeClr val="tx1"/>
                </a:solidFill>
                <a:cs typeface="Times New Roman" pitchFamily="18" charset="0"/>
              </a:rPr>
              <a:t>O acompanhamento periódico </a:t>
            </a:r>
            <a:r>
              <a:rPr lang="pt-BR" sz="1100" kern="0" dirty="0">
                <a:solidFill>
                  <a:schemeClr val="tx1"/>
                </a:solidFill>
                <a:cs typeface="Times New Roman" pitchFamily="18" charset="0"/>
              </a:rPr>
              <a:t>dos resultados para cada indicador dentro de sua fase na Avaliação da Capacidade de  Gestão da OS acontece de acordo com a Figura 8E. O campo “Periodicidade” apresentado na página 13 se reflete em quantas unidades de tempo serão necessárias para se realizar o acompanhamento do indicador, que poderá ser mensal ou trimestral, de acordo com o que foi determinado no contrato.</a:t>
            </a:r>
          </a:p>
          <a:p>
            <a:pPr marL="0" indent="0" algn="just">
              <a:buNone/>
            </a:pPr>
            <a:endParaRPr lang="pt-BR" sz="1100" kern="0" dirty="0">
              <a:solidFill>
                <a:schemeClr val="tx1"/>
              </a:solidFill>
              <a:cs typeface="Times New Roman" pitchFamily="18" charset="0"/>
            </a:endParaRPr>
          </a:p>
          <a:p>
            <a:pPr marL="0" indent="0" algn="just">
              <a:buNone/>
            </a:pPr>
            <a:r>
              <a:rPr lang="pt-BR" sz="1100" b="1" kern="0" dirty="0">
                <a:solidFill>
                  <a:schemeClr val="tx1"/>
                </a:solidFill>
              </a:rPr>
              <a:t>Análise Gráfica</a:t>
            </a:r>
            <a:r>
              <a:rPr lang="pt-BR" sz="1100" b="1" kern="0" dirty="0" smtClean="0">
                <a:solidFill>
                  <a:schemeClr val="tx1"/>
                </a:solidFill>
              </a:rPr>
              <a:t>:</a:t>
            </a:r>
          </a:p>
          <a:p>
            <a:pPr marL="0" indent="0" algn="just">
              <a:buNone/>
            </a:pPr>
            <a:endParaRPr lang="pt-BR" sz="1100" b="1" kern="0" dirty="0">
              <a:solidFill>
                <a:schemeClr val="tx1"/>
              </a:solidFill>
            </a:endParaRPr>
          </a:p>
          <a:p>
            <a:pPr marL="0" indent="0" algn="just">
              <a:buNone/>
            </a:pPr>
            <a:r>
              <a:rPr lang="pt-BR" sz="1100" kern="0" dirty="0">
                <a:solidFill>
                  <a:schemeClr val="tx1"/>
                </a:solidFill>
              </a:rPr>
              <a:t>Durante a etapa de acompanhamento dos indicadores atrelados </a:t>
            </a:r>
            <a:r>
              <a:rPr lang="pt-BR" sz="1100" kern="0" dirty="0" smtClean="0">
                <a:solidFill>
                  <a:schemeClr val="tx1"/>
                </a:solidFill>
              </a:rPr>
              <a:t>a Gestão da OS, poderá </a:t>
            </a:r>
            <a:r>
              <a:rPr lang="pt-BR" sz="1100" kern="0" dirty="0">
                <a:solidFill>
                  <a:schemeClr val="tx1"/>
                </a:solidFill>
              </a:rPr>
              <a:t>fazer o monitoramento do desempenho dos indicadores e do contrato.</a:t>
            </a:r>
          </a:p>
          <a:p>
            <a:pPr marL="0" indent="0" algn="just">
              <a:buNone/>
            </a:pPr>
            <a:endParaRPr lang="pt-BR" sz="1100" kern="0" dirty="0">
              <a:solidFill>
                <a:schemeClr val="tx1"/>
              </a:solidFill>
            </a:endParaRPr>
          </a:p>
          <a:p>
            <a:pPr marL="0" indent="0" algn="just">
              <a:buNone/>
            </a:pPr>
            <a:r>
              <a:rPr lang="pt-BR" sz="1100" kern="0" dirty="0">
                <a:solidFill>
                  <a:schemeClr val="tx1"/>
                </a:solidFill>
              </a:rPr>
              <a:t>ATENÇÃO: É imprescindível o uso do botão assinalado na Figura nove (9), pois ao clicá-lo imediatamente todas as análises gráficas são </a:t>
            </a:r>
            <a:r>
              <a:rPr lang="pt-BR" sz="1100" kern="0" dirty="0" smtClean="0">
                <a:solidFill>
                  <a:schemeClr val="tx1"/>
                </a:solidFill>
              </a:rPr>
              <a:t>atualizadas.</a:t>
            </a:r>
            <a:endParaRPr lang="pt-BR" sz="1100" kern="0" dirty="0">
              <a:solidFill>
                <a:schemeClr val="tx1"/>
              </a:solidFill>
            </a:endParaRPr>
          </a:p>
          <a:p>
            <a:pPr marL="0" indent="0" algn="just">
              <a:buNone/>
            </a:pPr>
            <a:endParaRPr lang="pt-BR" sz="1100" kern="0" dirty="0" smtClean="0">
              <a:solidFill>
                <a:schemeClr val="tx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5399" y="1038231"/>
            <a:ext cx="347662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4205403" y="1616150"/>
            <a:ext cx="382103" cy="297712"/>
          </a:xfrm>
          <a:prstGeom prst="rightArrow">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3" name="TextBox 2"/>
          <p:cNvSpPr txBox="1"/>
          <p:nvPr/>
        </p:nvSpPr>
        <p:spPr>
          <a:xfrm>
            <a:off x="4661937" y="1360965"/>
            <a:ext cx="1894673" cy="191744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dirty="0" smtClean="0">
                <a:latin typeface="EYInterstate Light" panose="02000506000000020004" pitchFamily="2" charset="0"/>
              </a:rPr>
              <a:t>Acompanhamento periódico para cada indicador </a:t>
            </a:r>
            <a:r>
              <a:rPr lang="pt-BR" sz="1200" dirty="0">
                <a:latin typeface="EYInterstate Light" panose="02000506000000020004" pitchFamily="2" charset="0"/>
              </a:rPr>
              <a:t>do contrato de gestão.</a:t>
            </a:r>
          </a:p>
          <a:p>
            <a:pPr>
              <a:lnSpc>
                <a:spcPct val="85000"/>
              </a:lnSpc>
              <a:spcAft>
                <a:spcPts val="600"/>
              </a:spcAft>
              <a:buClr>
                <a:schemeClr val="accent2"/>
              </a:buClr>
              <a:buSzPct val="70000"/>
            </a:pPr>
            <a:r>
              <a:rPr lang="pt-BR" sz="1200" dirty="0">
                <a:latin typeface="EYInterstate Light" panose="02000506000000020004" pitchFamily="2" charset="0"/>
              </a:rPr>
              <a:t>Nestes campos deverão ser registrados as metas previstas em contrato e os resultados alcançados por período, que poderá ser mensal ou trimestral.</a:t>
            </a:r>
          </a:p>
          <a:p>
            <a:pPr>
              <a:lnSpc>
                <a:spcPct val="85000"/>
              </a:lnSpc>
              <a:spcAft>
                <a:spcPts val="600"/>
              </a:spcAft>
              <a:buClr>
                <a:schemeClr val="accent2"/>
              </a:buClr>
              <a:buSzPct val="70000"/>
            </a:pPr>
            <a:endParaRPr lang="pt-BR" sz="1200" dirty="0" smtClean="0">
              <a:solidFill>
                <a:srgbClr val="FF0000"/>
              </a:solidFill>
              <a:latin typeface="EYInterstate Light" panose="02000506000000020004" pitchFamily="2" charset="0"/>
            </a:endParaRPr>
          </a:p>
        </p:txBody>
      </p:sp>
      <p:sp>
        <p:nvSpPr>
          <p:cNvPr id="51" name="TextBox 50"/>
          <p:cNvSpPr txBox="1"/>
          <p:nvPr/>
        </p:nvSpPr>
        <p:spPr>
          <a:xfrm>
            <a:off x="962247" y="3655559"/>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8E – Acompanhamento periódico para cada indicador</a:t>
            </a:r>
          </a:p>
        </p:txBody>
      </p:sp>
      <p:sp>
        <p:nvSpPr>
          <p:cNvPr id="10"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Avaliação da Capacidade de Gestão da OS</a:t>
            </a:r>
            <a:endParaRPr lang="pt-BR" sz="2800" b="0" dirty="0">
              <a:solidFill>
                <a:srgbClr val="FFC000"/>
              </a:solidFill>
            </a:endParaRPr>
          </a:p>
        </p:txBody>
      </p:sp>
      <p:grpSp>
        <p:nvGrpSpPr>
          <p:cNvPr id="11" name="Group 10"/>
          <p:cNvGrpSpPr/>
          <p:nvPr/>
        </p:nvGrpSpPr>
        <p:grpSpPr>
          <a:xfrm>
            <a:off x="1847850" y="6172149"/>
            <a:ext cx="3162300" cy="1758845"/>
            <a:chOff x="1847850" y="2491928"/>
            <a:chExt cx="3162300" cy="2167528"/>
          </a:xfrm>
        </p:grpSpPr>
        <p:pic>
          <p:nvPicPr>
            <p:cNvPr id="1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47850" y="2506806"/>
              <a:ext cx="31623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ight Arrow 12"/>
            <p:cNvSpPr/>
            <p:nvPr/>
          </p:nvSpPr>
          <p:spPr>
            <a:xfrm rot="9609548">
              <a:off x="3867731" y="2491928"/>
              <a:ext cx="348512" cy="360230"/>
            </a:xfrm>
            <a:prstGeom prst="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grpSp>
      <p:sp>
        <p:nvSpPr>
          <p:cNvPr id="14" name="TextBox 13"/>
          <p:cNvSpPr txBox="1"/>
          <p:nvPr/>
        </p:nvSpPr>
        <p:spPr>
          <a:xfrm>
            <a:off x="962247" y="8142368"/>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a:t>
            </a:r>
            <a:r>
              <a:rPr lang="pt-BR" sz="900" dirty="0">
                <a:latin typeface="EYInterstate Light" panose="02000506000000020004" pitchFamily="2" charset="0"/>
              </a:rPr>
              <a:t>9</a:t>
            </a:r>
            <a:r>
              <a:rPr lang="pt-BR" sz="900" dirty="0" smtClean="0">
                <a:latin typeface="EYInterstate Light" panose="02000506000000020004" pitchFamily="2" charset="0"/>
              </a:rPr>
              <a:t> – Botão de análise gráfica dos indicadores</a:t>
            </a:r>
          </a:p>
        </p:txBody>
      </p:sp>
    </p:spTree>
    <p:extLst>
      <p:ext uri="{BB962C8B-B14F-4D97-AF65-F5344CB8AC3E}">
        <p14:creationId xmlns:p14="http://schemas.microsoft.com/office/powerpoint/2010/main" val="2187765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6858001" cy="9144000"/>
          </a:xfrm>
          <a:prstGeom prst="rect">
            <a:avLst/>
          </a:prstGeom>
        </p:spPr>
      </p:pic>
      <p:grpSp>
        <p:nvGrpSpPr>
          <p:cNvPr id="7" name="Group 6"/>
          <p:cNvGrpSpPr/>
          <p:nvPr/>
        </p:nvGrpSpPr>
        <p:grpSpPr>
          <a:xfrm>
            <a:off x="1662148" y="6198331"/>
            <a:ext cx="5198819" cy="1296988"/>
            <a:chOff x="-692" y="6012293"/>
            <a:chExt cx="5198819" cy="1296988"/>
          </a:xfrm>
          <a:solidFill>
            <a:schemeClr val="tx2"/>
          </a:solidFill>
        </p:grpSpPr>
        <p:sp>
          <p:nvSpPr>
            <p:cNvPr id="8" name="Rectangle 7"/>
            <p:cNvSpPr/>
            <p:nvPr/>
          </p:nvSpPr>
          <p:spPr>
            <a:xfrm>
              <a:off x="2613953" y="6012293"/>
              <a:ext cx="2584174" cy="1296988"/>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9" name="AutoShape 6"/>
            <p:cNvSpPr>
              <a:spLocks noChangeArrowheads="1"/>
            </p:cNvSpPr>
            <p:nvPr/>
          </p:nvSpPr>
          <p:spPr bwMode="auto">
            <a:xfrm>
              <a:off x="-692" y="6012293"/>
              <a:ext cx="5198819" cy="1296988"/>
            </a:xfrm>
            <a:prstGeom prst="parallelogram">
              <a:avLst>
                <a:gd name="adj" fmla="val 41440"/>
              </a:avLst>
            </a:prstGeom>
            <a:grpFill/>
            <a:ln w="12700" algn="ctr">
              <a:noFill/>
              <a:miter lim="800000"/>
              <a:headEnd/>
              <a:tailEnd/>
            </a:ln>
          </p:spPr>
          <p:txBody>
            <a:bodyPr lIns="0" tIns="0" rIns="0" bIns="0" anchor="ctr"/>
            <a:lstStyle/>
            <a:p>
              <a:pPr algn="r">
                <a:defRPr/>
              </a:pPr>
              <a:endParaRPr lang="pt-BR" sz="2800" kern="0" dirty="0">
                <a:solidFill>
                  <a:sysClr val="windowText" lastClr="000000"/>
                </a:solidFill>
                <a:latin typeface="EYInterstate" panose="02000503020000020004" pitchFamily="2" charset="0"/>
              </a:endParaRPr>
            </a:p>
          </p:txBody>
        </p:sp>
      </p:grpSp>
      <p:sp>
        <p:nvSpPr>
          <p:cNvPr id="10" name="TextBox 9"/>
          <p:cNvSpPr txBox="1"/>
          <p:nvPr/>
        </p:nvSpPr>
        <p:spPr>
          <a:xfrm>
            <a:off x="2469646" y="6652926"/>
            <a:ext cx="1930016" cy="350865"/>
          </a:xfrm>
          <a:prstGeom prst="rect">
            <a:avLst/>
          </a:prstGeom>
          <a:solidFill>
            <a:schemeClr val="tx2"/>
          </a:solidFill>
        </p:spPr>
        <p:txBody>
          <a:bodyPr wrap="none" lIns="0" tIns="36576" rIns="0" bIns="0" rtlCol="0">
            <a:spAutoFit/>
          </a:bodyPr>
          <a:lstStyle/>
          <a:p>
            <a:pPr>
              <a:lnSpc>
                <a:spcPct val="85000"/>
              </a:lnSpc>
              <a:spcAft>
                <a:spcPts val="600"/>
              </a:spcAft>
              <a:buClr>
                <a:schemeClr val="accent2"/>
              </a:buClr>
              <a:buSzPct val="70000"/>
            </a:pPr>
            <a:r>
              <a:rPr lang="en-US" sz="2400" b="1" dirty="0">
                <a:latin typeface="+mj-lt"/>
              </a:rPr>
              <a:t>1</a:t>
            </a:r>
            <a:r>
              <a:rPr lang="en-US" sz="2400" b="1" dirty="0" smtClean="0">
                <a:latin typeface="+mj-lt"/>
              </a:rPr>
              <a:t>. </a:t>
            </a:r>
            <a:r>
              <a:rPr lang="pt-BR" sz="2400" b="1" dirty="0" smtClean="0">
                <a:latin typeface="+mj-lt"/>
              </a:rPr>
              <a:t>Introdução</a:t>
            </a:r>
          </a:p>
        </p:txBody>
      </p:sp>
    </p:spTree>
    <p:extLst>
      <p:ext uri="{BB962C8B-B14F-4D97-AF65-F5344CB8AC3E}">
        <p14:creationId xmlns:p14="http://schemas.microsoft.com/office/powerpoint/2010/main" val="2417358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3301" y="3848285"/>
            <a:ext cx="6453383" cy="2129313"/>
          </a:xfrm>
          <a:prstGeom prst="rect">
            <a:avLst/>
          </a:prstGeom>
        </p:spPr>
      </p:pic>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smtClean="0">
                <a:solidFill>
                  <a:schemeClr val="tx1"/>
                </a:solidFill>
              </a:rPr>
              <a:t>3.6</a:t>
            </a:r>
            <a:r>
              <a:rPr lang="pt-BR" sz="1400" b="1" kern="0" dirty="0">
                <a:solidFill>
                  <a:schemeClr val="tx1"/>
                </a:solidFill>
              </a:rPr>
              <a:t>. </a:t>
            </a:r>
            <a:r>
              <a:rPr lang="pt-BR" sz="1400" b="1" kern="0" dirty="0" smtClean="0">
                <a:solidFill>
                  <a:schemeClr val="tx1"/>
                </a:solidFill>
              </a:rPr>
              <a:t>Índice </a:t>
            </a:r>
            <a:r>
              <a:rPr lang="pt-BR" sz="1400" b="1" kern="0" dirty="0">
                <a:solidFill>
                  <a:schemeClr val="tx1"/>
                </a:solidFill>
              </a:rPr>
              <a:t>da Componente de Gestão - ICG e Índice da Componente Finalística – ICF do Contrato de Gestão</a:t>
            </a:r>
          </a:p>
          <a:p>
            <a:pPr marL="0" indent="0" eaLnBrk="0" fontAlgn="base" hangingPunct="0">
              <a:spcBef>
                <a:spcPct val="30000"/>
              </a:spcBef>
              <a:spcAft>
                <a:spcPct val="0"/>
              </a:spcAft>
              <a:buClr>
                <a:srgbClr val="FFD200"/>
              </a:buClr>
              <a:buSzTx/>
              <a:buNone/>
            </a:pPr>
            <a:endParaRPr lang="pt-BR" sz="1400" b="1" kern="0" dirty="0">
              <a:solidFill>
                <a:schemeClr val="tx1"/>
              </a:solidFill>
            </a:endParaRPr>
          </a:p>
          <a:p>
            <a:pPr marL="0" indent="0" algn="just">
              <a:buNone/>
            </a:pPr>
            <a:r>
              <a:rPr lang="pt-BR" sz="1100" kern="0" dirty="0" smtClean="0">
                <a:solidFill>
                  <a:schemeClr val="tx1"/>
                </a:solidFill>
                <a:cs typeface="Times New Roman" pitchFamily="18" charset="0"/>
              </a:rPr>
              <a:t>A partir desta etapa você conseguirá realizar o acompanhamento dos índices trimestrais atrelados ao componente de gestão </a:t>
            </a:r>
            <a:r>
              <a:rPr lang="pt-BR" sz="1100" kern="0" dirty="0">
                <a:solidFill>
                  <a:schemeClr val="tx1"/>
                </a:solidFill>
                <a:cs typeface="Times New Roman" pitchFamily="18" charset="0"/>
              </a:rPr>
              <a:t>e à componente finalística do contrato. Para tanto deverá ser registrada a pontuação obtida</a:t>
            </a:r>
            <a:r>
              <a:rPr lang="pt-BR" sz="1100" kern="0" dirty="0">
                <a:solidFill>
                  <a:schemeClr val="tx1"/>
                </a:solidFill>
                <a:cs typeface="Times New Roman" pitchFamily="18" charset="0"/>
              </a:rPr>
              <a:t>, aplicando os parâmetros de avaliação de desempenho definidos para cada indicador aos resultados </a:t>
            </a:r>
            <a:r>
              <a:rPr lang="pt-BR" sz="1100" kern="0" dirty="0">
                <a:solidFill>
                  <a:schemeClr val="tx1"/>
                </a:solidFill>
                <a:cs typeface="Times New Roman" pitchFamily="18" charset="0"/>
              </a:rPr>
              <a:t>obtidos, os quais foram registrados na planilha Indicadores do Contrato de Gestão.</a:t>
            </a:r>
          </a:p>
          <a:p>
            <a:pPr marL="0" indent="0" algn="just">
              <a:buNone/>
            </a:pPr>
            <a:r>
              <a:rPr lang="pt-BR" sz="1100" kern="0" dirty="0" smtClean="0">
                <a:solidFill>
                  <a:schemeClr val="tx1"/>
                </a:solidFill>
                <a:cs typeface="Times New Roman" pitchFamily="18" charset="0"/>
              </a:rPr>
              <a:t>Esse acompanhamento está divido por ano </a:t>
            </a:r>
            <a:r>
              <a:rPr lang="pt-BR" sz="1100" kern="0" dirty="0" smtClean="0">
                <a:solidFill>
                  <a:schemeClr val="tx1"/>
                </a:solidFill>
                <a:cs typeface="Times New Roman" pitchFamily="18" charset="0"/>
              </a:rPr>
              <a:t>e trimestres </a:t>
            </a:r>
            <a:r>
              <a:rPr lang="pt-BR" sz="1100" kern="0" dirty="0">
                <a:solidFill>
                  <a:schemeClr val="tx1"/>
                </a:solidFill>
                <a:cs typeface="Times New Roman" pitchFamily="18" charset="0"/>
              </a:rPr>
              <a:t>para cada componente. Ex.: </a:t>
            </a:r>
            <a:r>
              <a:rPr lang="pt-BR" sz="1100" kern="0" dirty="0" err="1">
                <a:solidFill>
                  <a:schemeClr val="tx1"/>
                </a:solidFill>
                <a:cs typeface="Times New Roman" pitchFamily="18" charset="0"/>
              </a:rPr>
              <a:t>ICG_Pontuação</a:t>
            </a:r>
            <a:r>
              <a:rPr lang="pt-BR" sz="1100" kern="0" dirty="0">
                <a:solidFill>
                  <a:schemeClr val="tx1"/>
                </a:solidFill>
                <a:cs typeface="Times New Roman" pitchFamily="18" charset="0"/>
              </a:rPr>
              <a:t> 1º ano e ICF Pontuação 1º ano, </a:t>
            </a:r>
            <a:r>
              <a:rPr lang="pt-BR" sz="1100" kern="0" dirty="0" err="1">
                <a:solidFill>
                  <a:schemeClr val="tx1"/>
                </a:solidFill>
                <a:cs typeface="Times New Roman" pitchFamily="18" charset="0"/>
              </a:rPr>
              <a:t>ICG_Pontuação</a:t>
            </a:r>
            <a:r>
              <a:rPr lang="pt-BR" sz="1100" kern="0" dirty="0">
                <a:solidFill>
                  <a:schemeClr val="tx1"/>
                </a:solidFill>
                <a:cs typeface="Times New Roman" pitchFamily="18" charset="0"/>
              </a:rPr>
              <a:t> 2º ano e ICF Pontuação 2º ano</a:t>
            </a:r>
            <a:r>
              <a:rPr lang="pt-BR" sz="1100" kern="0" dirty="0" smtClean="0">
                <a:solidFill>
                  <a:srgbClr val="FF0000"/>
                </a:solidFill>
                <a:cs typeface="Times New Roman" pitchFamily="18" charset="0"/>
              </a:rPr>
              <a:t>, etc. </a:t>
            </a:r>
          </a:p>
          <a:p>
            <a:pPr marL="0" indent="0" algn="just">
              <a:buNone/>
            </a:pPr>
            <a:r>
              <a:rPr lang="pt-BR" sz="1100" kern="0" dirty="0" smtClean="0">
                <a:solidFill>
                  <a:schemeClr val="tx1"/>
                </a:solidFill>
                <a:cs typeface="Times New Roman" pitchFamily="18" charset="0"/>
              </a:rPr>
              <a:t>Abaixo você encontra toda a estrutura desenvolvida para o acompanhamento dos indicadores:</a:t>
            </a: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smtClean="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a:p>
            <a:pPr marL="0" indent="0" algn="just">
              <a:buNone/>
            </a:pPr>
            <a:endParaRPr lang="pt-BR" sz="1100" kern="0" dirty="0">
              <a:solidFill>
                <a:schemeClr val="tx1"/>
              </a:solidFill>
              <a:cs typeface="Times New Roman"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77987"/>
          <a:stretch/>
        </p:blipFill>
        <p:spPr>
          <a:xfrm>
            <a:off x="48801" y="2813068"/>
            <a:ext cx="6747883" cy="784542"/>
          </a:xfrm>
          <a:prstGeom prst="rect">
            <a:avLst/>
          </a:prstGeom>
        </p:spPr>
      </p:pic>
      <p:cxnSp>
        <p:nvCxnSpPr>
          <p:cNvPr id="29" name="Elbow Connector 28"/>
          <p:cNvCxnSpPr>
            <a:stCxn id="45" idx="4"/>
            <a:endCxn id="46" idx="1"/>
          </p:cNvCxnSpPr>
          <p:nvPr/>
        </p:nvCxnSpPr>
        <p:spPr>
          <a:xfrm rot="16200000" flipH="1">
            <a:off x="1280406" y="5168429"/>
            <a:ext cx="545118"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47901" y="412815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sp>
        <p:nvSpPr>
          <p:cNvPr id="27" name="Rectangle 26"/>
          <p:cNvSpPr/>
          <p:nvPr/>
        </p:nvSpPr>
        <p:spPr>
          <a:xfrm>
            <a:off x="922907" y="4138941"/>
            <a:ext cx="1944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Trimestre</a:t>
            </a:r>
            <a:endParaRPr lang="pt-BR" sz="1200" b="1" dirty="0">
              <a:solidFill>
                <a:schemeClr val="tx2"/>
              </a:solidFill>
              <a:latin typeface="EYInterstate Light" panose="02000506000000020004" pitchFamily="2" charset="0"/>
            </a:endParaRPr>
          </a:p>
        </p:txBody>
      </p:sp>
      <p:sp>
        <p:nvSpPr>
          <p:cNvPr id="31" name="Oval 30"/>
          <p:cNvSpPr/>
          <p:nvPr/>
        </p:nvSpPr>
        <p:spPr>
          <a:xfrm>
            <a:off x="805079" y="473377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sp>
        <p:nvSpPr>
          <p:cNvPr id="33" name="Rectangle 32"/>
          <p:cNvSpPr/>
          <p:nvPr/>
        </p:nvSpPr>
        <p:spPr>
          <a:xfrm>
            <a:off x="1108345" y="5098640"/>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Categoria (ICG)</a:t>
            </a:r>
            <a:endParaRPr lang="pt-BR" sz="1200" b="1" dirty="0">
              <a:solidFill>
                <a:schemeClr val="tx2"/>
              </a:solidFill>
              <a:latin typeface="EYInterstate Light" panose="02000506000000020004" pitchFamily="2" charset="0"/>
            </a:endParaRPr>
          </a:p>
        </p:txBody>
      </p:sp>
      <p:sp>
        <p:nvSpPr>
          <p:cNvPr id="45" name="Oval 44"/>
          <p:cNvSpPr/>
          <p:nvPr/>
        </p:nvSpPr>
        <p:spPr>
          <a:xfrm>
            <a:off x="1358332" y="473377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sp>
        <p:nvSpPr>
          <p:cNvPr id="46" name="Rectangle 45"/>
          <p:cNvSpPr/>
          <p:nvPr/>
        </p:nvSpPr>
        <p:spPr>
          <a:xfrm>
            <a:off x="1624789" y="5395854"/>
            <a:ext cx="1656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Nome do indicador</a:t>
            </a:r>
            <a:endParaRPr lang="pt-BR" sz="1200" b="1" dirty="0">
              <a:solidFill>
                <a:schemeClr val="tx2"/>
              </a:solidFill>
              <a:latin typeface="EYInterstate Light" panose="02000506000000020004" pitchFamily="2" charset="0"/>
            </a:endParaRPr>
          </a:p>
        </p:txBody>
      </p:sp>
      <p:sp>
        <p:nvSpPr>
          <p:cNvPr id="52" name="TextBox 51"/>
          <p:cNvSpPr txBox="1"/>
          <p:nvPr/>
        </p:nvSpPr>
        <p:spPr>
          <a:xfrm>
            <a:off x="962247" y="6733995"/>
            <a:ext cx="4933507"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10 – Estrutura de acompanhamento do ICG e ICF</a:t>
            </a:r>
          </a:p>
        </p:txBody>
      </p:sp>
      <p:cxnSp>
        <p:nvCxnSpPr>
          <p:cNvPr id="10" name="Straight Connector 9"/>
          <p:cNvCxnSpPr>
            <a:stCxn id="25" idx="6"/>
            <a:endCxn id="27" idx="1"/>
          </p:cNvCxnSpPr>
          <p:nvPr/>
        </p:nvCxnSpPr>
        <p:spPr>
          <a:xfrm>
            <a:off x="693521" y="4245116"/>
            <a:ext cx="229386" cy="10783"/>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31" idx="4"/>
            <a:endCxn id="33" idx="1"/>
          </p:cNvCxnSpPr>
          <p:nvPr/>
        </p:nvCxnSpPr>
        <p:spPr>
          <a:xfrm rot="16200000" flipH="1">
            <a:off x="894165" y="5001418"/>
            <a:ext cx="247904" cy="180456"/>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36" idx="4"/>
            <a:endCxn id="37" idx="1"/>
          </p:cNvCxnSpPr>
          <p:nvPr/>
        </p:nvCxnSpPr>
        <p:spPr>
          <a:xfrm rot="16200000" flipH="1">
            <a:off x="1599491" y="5335115"/>
            <a:ext cx="859450"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834583" y="474329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4</a:t>
            </a:r>
            <a:endParaRPr lang="pt-BR" sz="1200" b="1" dirty="0">
              <a:solidFill>
                <a:schemeClr val="tx2"/>
              </a:solidFill>
              <a:latin typeface="EYInterstate Light" panose="02000506000000020004" pitchFamily="2" charset="0"/>
            </a:endParaRPr>
          </a:p>
        </p:txBody>
      </p:sp>
      <p:sp>
        <p:nvSpPr>
          <p:cNvPr id="37" name="Rectangle 36"/>
          <p:cNvSpPr/>
          <p:nvPr/>
        </p:nvSpPr>
        <p:spPr>
          <a:xfrm>
            <a:off x="2101040" y="5719706"/>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Objetivo do indicador</a:t>
            </a:r>
            <a:endParaRPr lang="pt-BR" sz="1200" b="1" dirty="0">
              <a:solidFill>
                <a:schemeClr val="tx2"/>
              </a:solidFill>
              <a:latin typeface="EYInterstate Light" panose="02000506000000020004" pitchFamily="2" charset="0"/>
            </a:endParaRPr>
          </a:p>
        </p:txBody>
      </p:sp>
      <p:cxnSp>
        <p:nvCxnSpPr>
          <p:cNvPr id="38" name="Elbow Connector 37"/>
          <p:cNvCxnSpPr>
            <a:stCxn id="39" idx="4"/>
            <a:endCxn id="41" idx="1"/>
          </p:cNvCxnSpPr>
          <p:nvPr/>
        </p:nvCxnSpPr>
        <p:spPr>
          <a:xfrm rot="16200000" flipH="1">
            <a:off x="1981292" y="5508946"/>
            <a:ext cx="1188066" cy="143647"/>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2380692" y="4752821"/>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5</a:t>
            </a:r>
            <a:endParaRPr lang="pt-BR" sz="1200" b="1" dirty="0">
              <a:solidFill>
                <a:schemeClr val="tx2"/>
              </a:solidFill>
              <a:latin typeface="EYInterstate Light" panose="02000506000000020004" pitchFamily="2" charset="0"/>
            </a:endParaRPr>
          </a:p>
        </p:txBody>
      </p:sp>
      <p:sp>
        <p:nvSpPr>
          <p:cNvPr id="41" name="Rectangle 40"/>
          <p:cNvSpPr/>
          <p:nvPr/>
        </p:nvSpPr>
        <p:spPr>
          <a:xfrm>
            <a:off x="2647149" y="6057845"/>
            <a:ext cx="1728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Norteador</a:t>
            </a:r>
            <a:endParaRPr lang="pt-BR" sz="1200" b="1" dirty="0">
              <a:solidFill>
                <a:schemeClr val="tx2"/>
              </a:solidFill>
              <a:latin typeface="EYInterstate Light" panose="02000506000000020004" pitchFamily="2" charset="0"/>
            </a:endParaRPr>
          </a:p>
        </p:txBody>
      </p:sp>
      <p:cxnSp>
        <p:nvCxnSpPr>
          <p:cNvPr id="42" name="Elbow Connector 41"/>
          <p:cNvCxnSpPr>
            <a:stCxn id="43" idx="4"/>
          </p:cNvCxnSpPr>
          <p:nvPr/>
        </p:nvCxnSpPr>
        <p:spPr>
          <a:xfrm rot="16200000" flipH="1">
            <a:off x="4016558" y="4810946"/>
            <a:ext cx="471983" cy="719999"/>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769740" y="470103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b="1" dirty="0" smtClean="0">
                <a:solidFill>
                  <a:schemeClr val="tx2"/>
                </a:solidFill>
                <a:latin typeface="EYInterstate Light" panose="02000506000000020004" pitchFamily="2" charset="0"/>
              </a:rPr>
              <a:t>7</a:t>
            </a:r>
            <a:endParaRPr lang="pt-BR" sz="1200" b="1" dirty="0">
              <a:solidFill>
                <a:schemeClr val="tx2"/>
              </a:solidFill>
              <a:latin typeface="EYInterstate Light" panose="02000506000000020004" pitchFamily="2" charset="0"/>
            </a:endParaRPr>
          </a:p>
        </p:txBody>
      </p:sp>
      <p:cxnSp>
        <p:nvCxnSpPr>
          <p:cNvPr id="48" name="Elbow Connector 47"/>
          <p:cNvCxnSpPr>
            <a:stCxn id="49" idx="4"/>
            <a:endCxn id="50" idx="1"/>
          </p:cNvCxnSpPr>
          <p:nvPr/>
        </p:nvCxnSpPr>
        <p:spPr>
          <a:xfrm rot="16200000" flipH="1">
            <a:off x="3076825" y="4908716"/>
            <a:ext cx="161961" cy="216128"/>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2926931" y="470188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050" b="1" dirty="0">
                <a:solidFill>
                  <a:schemeClr val="tx2"/>
                </a:solidFill>
                <a:latin typeface="EYInterstate Light" panose="02000506000000020004" pitchFamily="2" charset="0"/>
              </a:rPr>
              <a:t>6</a:t>
            </a:r>
            <a:endParaRPr lang="pt-BR" sz="1200" b="1" dirty="0">
              <a:solidFill>
                <a:schemeClr val="tx2"/>
              </a:solidFill>
              <a:latin typeface="EYInterstate Light" panose="02000506000000020004" pitchFamily="2" charset="0"/>
            </a:endParaRPr>
          </a:p>
        </p:txBody>
      </p:sp>
      <p:sp>
        <p:nvSpPr>
          <p:cNvPr id="50" name="Rectangle 49"/>
          <p:cNvSpPr/>
          <p:nvPr/>
        </p:nvSpPr>
        <p:spPr>
          <a:xfrm>
            <a:off x="3265869" y="4979923"/>
            <a:ext cx="955656" cy="235675"/>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Riscocs</a:t>
            </a:r>
            <a:endParaRPr lang="pt-BR" sz="1200" b="1" dirty="0">
              <a:solidFill>
                <a:schemeClr val="tx2"/>
              </a:solidFill>
              <a:latin typeface="EYInterstate Light" panose="02000506000000020004" pitchFamily="2" charset="0"/>
            </a:endParaRPr>
          </a:p>
        </p:txBody>
      </p:sp>
      <p:sp>
        <p:nvSpPr>
          <p:cNvPr id="28" name="Title 1"/>
          <p:cNvSpPr>
            <a:spLocks noGrp="1"/>
          </p:cNvSpPr>
          <p:nvPr>
            <p:ph type="title"/>
          </p:nvPr>
        </p:nvSpPr>
        <p:spPr>
          <a:xfrm>
            <a:off x="342900" y="176186"/>
            <a:ext cx="6172200" cy="662516"/>
          </a:xfrm>
        </p:spPr>
        <p:txBody>
          <a:bodyPr/>
          <a:lstStyle/>
          <a:p>
            <a:r>
              <a:rPr lang="pt-BR" sz="2800" b="0" dirty="0"/>
              <a:t>3</a:t>
            </a:r>
            <a:r>
              <a:rPr lang="pt-BR" sz="2800" b="0" dirty="0" smtClean="0"/>
              <a:t>. Acessando a Ferramenta</a:t>
            </a:r>
            <a:br>
              <a:rPr lang="pt-BR" sz="2800" b="0" dirty="0" smtClean="0"/>
            </a:br>
            <a:r>
              <a:rPr lang="pt-BR" sz="2000" b="0" dirty="0">
                <a:solidFill>
                  <a:srgbClr val="FFC000"/>
                </a:solidFill>
              </a:rPr>
              <a:t>Avaliação da Capacidade de </a:t>
            </a:r>
            <a:r>
              <a:rPr lang="pt-BR" sz="2000" b="0" dirty="0" smtClean="0">
                <a:solidFill>
                  <a:srgbClr val="FFC000"/>
                </a:solidFill>
              </a:rPr>
              <a:t>Gestão da OS</a:t>
            </a:r>
            <a:endParaRPr lang="pt-BR" sz="2800" b="0" dirty="0">
              <a:solidFill>
                <a:srgbClr val="FFC000"/>
              </a:solidFill>
            </a:endParaRPr>
          </a:p>
        </p:txBody>
      </p:sp>
      <p:cxnSp>
        <p:nvCxnSpPr>
          <p:cNvPr id="40" name="Elbow Connector 39"/>
          <p:cNvCxnSpPr>
            <a:endCxn id="47" idx="3"/>
          </p:cNvCxnSpPr>
          <p:nvPr/>
        </p:nvCxnSpPr>
        <p:spPr>
          <a:xfrm rot="5400000">
            <a:off x="6077746" y="5225633"/>
            <a:ext cx="779377" cy="178354"/>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55" idx="4"/>
            <a:endCxn id="54" idx="3"/>
          </p:cNvCxnSpPr>
          <p:nvPr/>
        </p:nvCxnSpPr>
        <p:spPr>
          <a:xfrm rot="5400000">
            <a:off x="5493958" y="5455239"/>
            <a:ext cx="1149909" cy="89675"/>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5990939" y="4691206"/>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b="1" dirty="0">
                <a:solidFill>
                  <a:schemeClr val="tx2"/>
                </a:solidFill>
                <a:latin typeface="EYInterstate Light" panose="02000506000000020004" pitchFamily="2" charset="0"/>
              </a:rPr>
              <a:t>9</a:t>
            </a:r>
            <a:endParaRPr lang="pt-BR" sz="1200" b="1" dirty="0">
              <a:solidFill>
                <a:schemeClr val="tx2"/>
              </a:solidFill>
              <a:latin typeface="EYInterstate Light" panose="02000506000000020004" pitchFamily="2" charset="0"/>
            </a:endParaRPr>
          </a:p>
        </p:txBody>
      </p:sp>
      <p:sp>
        <p:nvSpPr>
          <p:cNvPr id="56" name="Rectangle 55"/>
          <p:cNvSpPr/>
          <p:nvPr/>
        </p:nvSpPr>
        <p:spPr>
          <a:xfrm>
            <a:off x="4205813" y="6411058"/>
            <a:ext cx="115200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a:solidFill>
                  <a:schemeClr val="tx2"/>
                </a:solidFill>
                <a:latin typeface="EYInterstate Light" panose="02000506000000020004" pitchFamily="2" charset="0"/>
              </a:rPr>
              <a:t>P</a:t>
            </a:r>
            <a:r>
              <a:rPr lang="pt-BR" sz="1200" b="1" dirty="0" smtClean="0">
                <a:solidFill>
                  <a:schemeClr val="tx2"/>
                </a:solidFill>
                <a:latin typeface="EYInterstate Light" panose="02000506000000020004" pitchFamily="2" charset="0"/>
              </a:rPr>
              <a:t>arâmetros</a:t>
            </a:r>
            <a:endParaRPr lang="pt-BR" sz="1200" b="1" dirty="0">
              <a:solidFill>
                <a:schemeClr val="tx2"/>
              </a:solidFill>
              <a:latin typeface="EYInterstate Light" panose="02000506000000020004" pitchFamily="2" charset="0"/>
            </a:endParaRPr>
          </a:p>
        </p:txBody>
      </p:sp>
      <p:sp>
        <p:nvSpPr>
          <p:cNvPr id="57" name="Oval 56"/>
          <p:cNvSpPr/>
          <p:nvPr/>
        </p:nvSpPr>
        <p:spPr>
          <a:xfrm>
            <a:off x="5451678" y="4691206"/>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b="1" dirty="0" smtClean="0">
                <a:solidFill>
                  <a:schemeClr val="tx2"/>
                </a:solidFill>
                <a:latin typeface="EYInterstate Light" panose="02000506000000020004" pitchFamily="2" charset="0"/>
              </a:rPr>
              <a:t>8</a:t>
            </a:r>
            <a:endParaRPr lang="pt-BR" sz="1200" b="1" dirty="0">
              <a:solidFill>
                <a:schemeClr val="tx2"/>
              </a:solidFill>
              <a:latin typeface="EYInterstate Light" panose="02000506000000020004" pitchFamily="2" charset="0"/>
            </a:endParaRPr>
          </a:p>
        </p:txBody>
      </p:sp>
      <p:cxnSp>
        <p:nvCxnSpPr>
          <p:cNvPr id="58" name="Elbow Connector 57"/>
          <p:cNvCxnSpPr>
            <a:stCxn id="57" idx="4"/>
            <a:endCxn id="56" idx="3"/>
          </p:cNvCxnSpPr>
          <p:nvPr/>
        </p:nvCxnSpPr>
        <p:spPr>
          <a:xfrm rot="5400000">
            <a:off x="4664704" y="5618232"/>
            <a:ext cx="1602894" cy="216675"/>
          </a:xfrm>
          <a:prstGeom prst="bentConnector2">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379110" y="5267260"/>
            <a:ext cx="1991209" cy="219924"/>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Mecanismos de Controle</a:t>
            </a:r>
            <a:endParaRPr lang="pt-BR" sz="1200" b="1" dirty="0">
              <a:solidFill>
                <a:schemeClr val="tx2"/>
              </a:solidFill>
              <a:latin typeface="EYInterstate Light" panose="02000506000000020004" pitchFamily="2" charset="0"/>
            </a:endParaRPr>
          </a:p>
        </p:txBody>
      </p:sp>
      <p:sp>
        <p:nvSpPr>
          <p:cNvPr id="47" name="Rectangle 46"/>
          <p:cNvSpPr/>
          <p:nvPr/>
        </p:nvSpPr>
        <p:spPr>
          <a:xfrm>
            <a:off x="4876002" y="5571976"/>
            <a:ext cx="1502255" cy="26504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Pontuação Obtida</a:t>
            </a:r>
            <a:endParaRPr lang="pt-BR" sz="1200" b="1" dirty="0">
              <a:solidFill>
                <a:schemeClr val="tx2"/>
              </a:solidFill>
              <a:latin typeface="EYInterstate Light" panose="02000506000000020004" pitchFamily="2" charset="0"/>
            </a:endParaRPr>
          </a:p>
        </p:txBody>
      </p:sp>
      <p:sp>
        <p:nvSpPr>
          <p:cNvPr id="54" name="Rectangle 53"/>
          <p:cNvSpPr/>
          <p:nvPr/>
        </p:nvSpPr>
        <p:spPr>
          <a:xfrm>
            <a:off x="4502149" y="5938548"/>
            <a:ext cx="1521925" cy="272965"/>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Pontuação Máxima</a:t>
            </a:r>
            <a:endParaRPr lang="pt-BR" sz="1200" b="1" dirty="0">
              <a:solidFill>
                <a:schemeClr val="tx2"/>
              </a:solidFill>
              <a:latin typeface="EYInterstate Light" panose="02000506000000020004" pitchFamily="2" charset="0"/>
            </a:endParaRPr>
          </a:p>
        </p:txBody>
      </p:sp>
      <p:sp>
        <p:nvSpPr>
          <p:cNvPr id="59" name="Oval 58"/>
          <p:cNvSpPr/>
          <p:nvPr/>
        </p:nvSpPr>
        <p:spPr>
          <a:xfrm>
            <a:off x="6430271" y="471786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pt-BR" sz="1200" b="1" dirty="0">
              <a:solidFill>
                <a:schemeClr val="tx2"/>
              </a:solidFill>
              <a:latin typeface="EYInterstate Light" panose="02000506000000020004" pitchFamily="2" charset="0"/>
            </a:endParaRPr>
          </a:p>
        </p:txBody>
      </p:sp>
      <p:sp>
        <p:nvSpPr>
          <p:cNvPr id="60" name="TextBox 59"/>
          <p:cNvSpPr txBox="1"/>
          <p:nvPr/>
        </p:nvSpPr>
        <p:spPr>
          <a:xfrm>
            <a:off x="6467355" y="4731804"/>
            <a:ext cx="166712" cy="174278"/>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pt-BR" sz="1050" b="1" dirty="0" smtClean="0">
                <a:solidFill>
                  <a:schemeClr val="tx2"/>
                </a:solidFill>
                <a:latin typeface="EYInterstate Light" panose="02000506000000020004" pitchFamily="2" charset="0"/>
              </a:rPr>
              <a:t>10</a:t>
            </a:r>
            <a:endParaRPr lang="pt-BR" sz="1200" b="1" dirty="0" smtClean="0">
              <a:solidFill>
                <a:schemeClr val="tx2"/>
              </a:solidFill>
              <a:latin typeface="EYInterstate Light" panose="02000506000000020004" pitchFamily="2" charset="0"/>
            </a:endParaRPr>
          </a:p>
        </p:txBody>
      </p:sp>
    </p:spTree>
    <p:extLst>
      <p:ext uri="{BB962C8B-B14F-4D97-AF65-F5344CB8AC3E}">
        <p14:creationId xmlns:p14="http://schemas.microsoft.com/office/powerpoint/2010/main" val="229506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75" y="0"/>
            <a:ext cx="6854825" cy="9144000"/>
          </a:xfrm>
          <a:prstGeom prst="rect">
            <a:avLst/>
          </a:prstGeom>
        </p:spPr>
      </p:pic>
      <p:sp>
        <p:nvSpPr>
          <p:cNvPr id="5" name="Freeform 4"/>
          <p:cNvSpPr/>
          <p:nvPr/>
        </p:nvSpPr>
        <p:spPr>
          <a:xfrm>
            <a:off x="385974" y="4"/>
            <a:ext cx="3351266" cy="5943597"/>
          </a:xfrm>
          <a:custGeom>
            <a:avLst/>
            <a:gdLst>
              <a:gd name="connsiteX0" fmla="*/ 0 w 1927225"/>
              <a:gd name="connsiteY0" fmla="*/ 0 h 2209800"/>
              <a:gd name="connsiteX1" fmla="*/ 1927225 w 1927225"/>
              <a:gd name="connsiteY1" fmla="*/ 0 h 2209800"/>
              <a:gd name="connsiteX2" fmla="*/ 1927225 w 1927225"/>
              <a:gd name="connsiteY2" fmla="*/ 2209800 h 2209800"/>
              <a:gd name="connsiteX3" fmla="*/ 0 w 1927225"/>
              <a:gd name="connsiteY3" fmla="*/ 2209800 h 2209800"/>
              <a:gd name="connsiteX4" fmla="*/ 0 w 1927225"/>
              <a:gd name="connsiteY4" fmla="*/ 0 h 2209800"/>
              <a:gd name="connsiteX0" fmla="*/ 0 w 1927225"/>
              <a:gd name="connsiteY0" fmla="*/ 355004 h 2209800"/>
              <a:gd name="connsiteX1" fmla="*/ 1927225 w 1927225"/>
              <a:gd name="connsiteY1" fmla="*/ 0 h 2209800"/>
              <a:gd name="connsiteX2" fmla="*/ 1927225 w 1927225"/>
              <a:gd name="connsiteY2" fmla="*/ 2209800 h 2209800"/>
              <a:gd name="connsiteX3" fmla="*/ 0 w 1927225"/>
              <a:gd name="connsiteY3" fmla="*/ 2209800 h 2209800"/>
              <a:gd name="connsiteX4" fmla="*/ 0 w 1927225"/>
              <a:gd name="connsiteY4" fmla="*/ 355004 h 2209800"/>
              <a:gd name="connsiteX0" fmla="*/ 0 w 1927225"/>
              <a:gd name="connsiteY0" fmla="*/ 0 h 2209800"/>
              <a:gd name="connsiteX1" fmla="*/ 1927225 w 1927225"/>
              <a:gd name="connsiteY1" fmla="*/ 0 h 2209800"/>
              <a:gd name="connsiteX2" fmla="*/ 1927225 w 1927225"/>
              <a:gd name="connsiteY2" fmla="*/ 2209800 h 2209800"/>
              <a:gd name="connsiteX3" fmla="*/ 0 w 1927225"/>
              <a:gd name="connsiteY3" fmla="*/ 2209800 h 2209800"/>
              <a:gd name="connsiteX4" fmla="*/ 0 w 1927225"/>
              <a:gd name="connsiteY4" fmla="*/ 0 h 2209800"/>
              <a:gd name="connsiteX0" fmla="*/ 0 w 1927225"/>
              <a:gd name="connsiteY0" fmla="*/ 0 h 2209800"/>
              <a:gd name="connsiteX1" fmla="*/ 1927225 w 1927225"/>
              <a:gd name="connsiteY1" fmla="*/ 0 h 2209800"/>
              <a:gd name="connsiteX2" fmla="*/ 1927225 w 1927225"/>
              <a:gd name="connsiteY2" fmla="*/ 1851658 h 2209800"/>
              <a:gd name="connsiteX3" fmla="*/ 0 w 1927225"/>
              <a:gd name="connsiteY3" fmla="*/ 2209800 h 2209800"/>
              <a:gd name="connsiteX4" fmla="*/ 0 w 1927225"/>
              <a:gd name="connsiteY4" fmla="*/ 0 h 2209800"/>
              <a:gd name="connsiteX0" fmla="*/ 0 w 1927225"/>
              <a:gd name="connsiteY0" fmla="*/ 0 h 2209800"/>
              <a:gd name="connsiteX1" fmla="*/ 1927225 w 1927225"/>
              <a:gd name="connsiteY1" fmla="*/ 0 h 2209800"/>
              <a:gd name="connsiteX2" fmla="*/ 1927225 w 1927225"/>
              <a:gd name="connsiteY2" fmla="*/ 1872071 h 2209800"/>
              <a:gd name="connsiteX3" fmla="*/ 0 w 1927225"/>
              <a:gd name="connsiteY3" fmla="*/ 2209800 h 2209800"/>
              <a:gd name="connsiteX4" fmla="*/ 0 w 1927225"/>
              <a:gd name="connsiteY4" fmla="*/ 0 h 2209800"/>
              <a:gd name="connsiteX0" fmla="*/ 0 w 1927225"/>
              <a:gd name="connsiteY0" fmla="*/ 0 h 2131199"/>
              <a:gd name="connsiteX1" fmla="*/ 1927225 w 1927225"/>
              <a:gd name="connsiteY1" fmla="*/ 0 h 2131199"/>
              <a:gd name="connsiteX2" fmla="*/ 1927225 w 1927225"/>
              <a:gd name="connsiteY2" fmla="*/ 1872071 h 2131199"/>
              <a:gd name="connsiteX3" fmla="*/ 0 w 1927225"/>
              <a:gd name="connsiteY3" fmla="*/ 2131199 h 2131199"/>
              <a:gd name="connsiteX4" fmla="*/ 0 w 1927225"/>
              <a:gd name="connsiteY4" fmla="*/ 0 h 2131199"/>
              <a:gd name="connsiteX0" fmla="*/ 0 w 1927225"/>
              <a:gd name="connsiteY0" fmla="*/ 0 h 2131199"/>
              <a:gd name="connsiteX1" fmla="*/ 1927225 w 1927225"/>
              <a:gd name="connsiteY1" fmla="*/ 0 h 2131199"/>
              <a:gd name="connsiteX2" fmla="*/ 1927225 w 1927225"/>
              <a:gd name="connsiteY2" fmla="*/ 1980070 h 2131199"/>
              <a:gd name="connsiteX3" fmla="*/ 0 w 1927225"/>
              <a:gd name="connsiteY3" fmla="*/ 2131199 h 2131199"/>
              <a:gd name="connsiteX4" fmla="*/ 0 w 1927225"/>
              <a:gd name="connsiteY4" fmla="*/ 0 h 2131199"/>
              <a:gd name="connsiteX0" fmla="*/ 0 w 1927225"/>
              <a:gd name="connsiteY0" fmla="*/ 0 h 2131199"/>
              <a:gd name="connsiteX1" fmla="*/ 1927225 w 1927225"/>
              <a:gd name="connsiteY1" fmla="*/ 0 h 2131199"/>
              <a:gd name="connsiteX2" fmla="*/ 1927225 w 1927225"/>
              <a:gd name="connsiteY2" fmla="*/ 1980070 h 2131199"/>
              <a:gd name="connsiteX3" fmla="*/ 0 w 1927225"/>
              <a:gd name="connsiteY3" fmla="*/ 2131199 h 2131199"/>
              <a:gd name="connsiteX4" fmla="*/ 0 w 1927225"/>
              <a:gd name="connsiteY4" fmla="*/ 0 h 2131199"/>
              <a:gd name="connsiteX0" fmla="*/ 0 w 1927225"/>
              <a:gd name="connsiteY0" fmla="*/ 0 h 2131199"/>
              <a:gd name="connsiteX1" fmla="*/ 1927225 w 1927225"/>
              <a:gd name="connsiteY1" fmla="*/ 0 h 2131199"/>
              <a:gd name="connsiteX2" fmla="*/ 1927225 w 1927225"/>
              <a:gd name="connsiteY2" fmla="*/ 1980070 h 2131199"/>
              <a:gd name="connsiteX3" fmla="*/ 0 w 1927225"/>
              <a:gd name="connsiteY3" fmla="*/ 2131199 h 2131199"/>
              <a:gd name="connsiteX4" fmla="*/ 0 w 1927225"/>
              <a:gd name="connsiteY4" fmla="*/ 0 h 2131199"/>
              <a:gd name="connsiteX0" fmla="*/ 0 w 1927225"/>
              <a:gd name="connsiteY0" fmla="*/ 0 h 2131199"/>
              <a:gd name="connsiteX1" fmla="*/ 1927225 w 1927225"/>
              <a:gd name="connsiteY1" fmla="*/ 0 h 2131199"/>
              <a:gd name="connsiteX2" fmla="*/ 1926228 w 1927225"/>
              <a:gd name="connsiteY2" fmla="*/ 1962149 h 2131199"/>
              <a:gd name="connsiteX3" fmla="*/ 0 w 1927225"/>
              <a:gd name="connsiteY3" fmla="*/ 2131199 h 2131199"/>
              <a:gd name="connsiteX4" fmla="*/ 0 w 1927225"/>
              <a:gd name="connsiteY4" fmla="*/ 0 h 213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7225" h="2131199">
                <a:moveTo>
                  <a:pt x="0" y="0"/>
                </a:moveTo>
                <a:lnTo>
                  <a:pt x="1927225" y="0"/>
                </a:lnTo>
                <a:cubicBezTo>
                  <a:pt x="1926893" y="654050"/>
                  <a:pt x="1926560" y="1308099"/>
                  <a:pt x="1926228" y="1962149"/>
                </a:cubicBezTo>
                <a:lnTo>
                  <a:pt x="0" y="2131199"/>
                </a:lnTo>
                <a:lnTo>
                  <a:pt x="0" y="0"/>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 tIns="126000" rIns="126000" rtlCol="0" anchor="t"/>
          <a:lstStyle/>
          <a:p>
            <a:pPr lvl="0">
              <a:spcAft>
                <a:spcPts val="600"/>
              </a:spcAft>
              <a:defRPr/>
            </a:pPr>
            <a:endParaRPr lang="pt-BR" sz="1000" b="1" dirty="0" smtClean="0">
              <a:solidFill>
                <a:schemeClr val="bg1"/>
              </a:solidFill>
              <a:latin typeface="EYInterstate Light" pitchFamily="2" charset="0"/>
              <a:cs typeface="Arial" charset="0"/>
            </a:endParaRPr>
          </a:p>
        </p:txBody>
      </p:sp>
      <p:sp>
        <p:nvSpPr>
          <p:cNvPr id="6" name="Rectangle 5"/>
          <p:cNvSpPr>
            <a:spLocks noChangeArrowheads="1"/>
          </p:cNvSpPr>
          <p:nvPr/>
        </p:nvSpPr>
        <p:spPr bwMode="auto">
          <a:xfrm>
            <a:off x="538428" y="264220"/>
            <a:ext cx="3059112" cy="5186035"/>
          </a:xfrm>
          <a:prstGeom prst="rect">
            <a:avLst/>
          </a:prstGeom>
          <a:noFill/>
          <a:ln w="12700" algn="ctr">
            <a:noFill/>
            <a:miter lim="800000"/>
            <a:headEnd/>
            <a:tailEnd/>
          </a:ln>
        </p:spPr>
        <p:txBody>
          <a:bodyPr wrap="square" lIns="0" tIns="0" rIns="0" bIns="0">
            <a:spAutoFit/>
          </a:bodyPr>
          <a:lstStyle/>
          <a:p>
            <a:pPr defTabSz="860678">
              <a:lnSpc>
                <a:spcPct val="100000"/>
              </a:lnSpc>
              <a:spcBef>
                <a:spcPts val="600"/>
              </a:spcBef>
              <a:defRPr/>
            </a:pPr>
            <a:r>
              <a:rPr lang="pt-BR" sz="800" b="1" dirty="0" smtClean="0">
                <a:solidFill>
                  <a:schemeClr val="tx1">
                    <a:lumMod val="50000"/>
                  </a:schemeClr>
                </a:solidFill>
                <a:latin typeface="EYInterstate" pitchFamily="2" charset="0"/>
                <a:cs typeface="Times New Roman" pitchFamily="18" charset="0"/>
              </a:rPr>
              <a:t>EY </a:t>
            </a:r>
            <a:r>
              <a:rPr lang="pt-BR" sz="800" b="1" dirty="0" smtClean="0">
                <a:solidFill>
                  <a:schemeClr val="tx1">
                    <a:lumMod val="50000"/>
                  </a:schemeClr>
                </a:solidFill>
                <a:latin typeface="EYInterstate Light" pitchFamily="2" charset="0"/>
                <a:cs typeface="Times New Roman" pitchFamily="18" charset="0"/>
              </a:rPr>
              <a:t>| </a:t>
            </a:r>
            <a:r>
              <a:rPr lang="pt-BR" sz="800" dirty="0" smtClean="0">
                <a:solidFill>
                  <a:schemeClr val="tx1">
                    <a:lumMod val="50000"/>
                  </a:schemeClr>
                </a:solidFill>
                <a:latin typeface="EYInterstate Light" pitchFamily="2" charset="0"/>
                <a:cs typeface="Times New Roman" pitchFamily="18" charset="0"/>
              </a:rPr>
              <a:t>Auditoria | Impostos | Transações Corporativas | Consultoria</a:t>
            </a:r>
            <a:endParaRPr lang="en-US" sz="800" dirty="0">
              <a:solidFill>
                <a:schemeClr val="tx1">
                  <a:lumMod val="50000"/>
                </a:schemeClr>
              </a:solidFill>
              <a:cs typeface="Times New Roman" pitchFamily="18" charset="0"/>
            </a:endParaRPr>
          </a:p>
          <a:p>
            <a:pPr defTabSz="860678">
              <a:lnSpc>
                <a:spcPct val="100000"/>
              </a:lnSpc>
              <a:spcBef>
                <a:spcPts val="600"/>
              </a:spcBef>
              <a:defRPr/>
            </a:pPr>
            <a:r>
              <a:rPr lang="en-US" sz="1000" b="1" dirty="0" smtClean="0">
                <a:solidFill>
                  <a:schemeClr val="tx1">
                    <a:lumMod val="50000"/>
                  </a:schemeClr>
                </a:solidFill>
                <a:latin typeface="EYInterstate Light" pitchFamily="2" charset="0"/>
                <a:cs typeface="Times New Roman" pitchFamily="18" charset="0"/>
              </a:rPr>
              <a:t/>
            </a:r>
            <a:br>
              <a:rPr lang="en-US" sz="1000" b="1" dirty="0" smtClean="0">
                <a:solidFill>
                  <a:schemeClr val="tx1">
                    <a:lumMod val="50000"/>
                  </a:schemeClr>
                </a:solidFill>
                <a:latin typeface="EYInterstate Light" pitchFamily="2" charset="0"/>
                <a:cs typeface="Times New Roman" pitchFamily="18" charset="0"/>
              </a:rPr>
            </a:br>
            <a:r>
              <a:rPr lang="pt-BR" sz="900" b="1" dirty="0" smtClean="0">
                <a:solidFill>
                  <a:schemeClr val="tx1">
                    <a:lumMod val="50000"/>
                  </a:schemeClr>
                </a:solidFill>
                <a:latin typeface="EYInterstate Light" pitchFamily="2" charset="0"/>
                <a:cs typeface="Times New Roman" pitchFamily="18" charset="0"/>
              </a:rPr>
              <a:t>Sobre</a:t>
            </a:r>
            <a:r>
              <a:rPr lang="en-US" sz="900" b="1" dirty="0" smtClean="0">
                <a:solidFill>
                  <a:schemeClr val="tx1">
                    <a:lumMod val="50000"/>
                  </a:schemeClr>
                </a:solidFill>
                <a:latin typeface="EYInterstate Light" pitchFamily="2" charset="0"/>
                <a:cs typeface="Times New Roman" pitchFamily="18" charset="0"/>
              </a:rPr>
              <a:t> a EY</a:t>
            </a:r>
            <a:br>
              <a:rPr lang="en-US" sz="900" b="1" dirty="0" smtClean="0">
                <a:solidFill>
                  <a:schemeClr val="tx1">
                    <a:lumMod val="50000"/>
                  </a:schemeClr>
                </a:solidFill>
                <a:latin typeface="EYInterstate Light" pitchFamily="2" charset="0"/>
                <a:cs typeface="Times New Roman" pitchFamily="18" charset="0"/>
              </a:rPr>
            </a:br>
            <a:r>
              <a:rPr lang="en-US" sz="900" b="1" dirty="0" smtClean="0">
                <a:solidFill>
                  <a:schemeClr val="tx1">
                    <a:lumMod val="50000"/>
                  </a:schemeClr>
                </a:solidFill>
                <a:latin typeface="EYInterstate Light" pitchFamily="2" charset="0"/>
                <a:cs typeface="Times New Roman" pitchFamily="18" charset="0"/>
              </a:rPr>
              <a:t/>
            </a:r>
            <a:br>
              <a:rPr lang="en-US" sz="900" b="1"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A EY é líder global em serviços de Auditoria, Impostos, Transações Corporativas e Consultoria. Nossos insights e os serviços de qualidade que prestamos ajudam a criar confiança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nos mercados de capitais e nas economias ao redor do mundo. Desenvolvemos líderes excepcionais que trabalham em equipe para cumprir nossos compromissos perante todas as partes interessadas. Com isso, desempenhamos papel fundamental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na construção de um mundo de negócios melhor para nossas pessoas, nossos clientes e nossas comunidades.</a:t>
            </a:r>
          </a:p>
          <a:p>
            <a:pPr defTabSz="860678">
              <a:lnSpc>
                <a:spcPct val="100000"/>
              </a:lnSpc>
              <a:spcBef>
                <a:spcPts val="600"/>
              </a:spcBef>
              <a:defRPr/>
            </a:pPr>
            <a:r>
              <a:rPr lang="pt-BR" sz="800" dirty="0" smtClean="0">
                <a:solidFill>
                  <a:schemeClr val="tx1">
                    <a:lumMod val="50000"/>
                  </a:schemeClr>
                </a:solidFill>
                <a:latin typeface="EYInterstate Light" pitchFamily="2" charset="0"/>
                <a:cs typeface="Times New Roman" pitchFamily="18" charset="0"/>
              </a:rPr>
              <a:t>No Brasil, a EY é a mais completa empresa de Auditoria, Impostos, Transações Corporativas e Consultoria, com mais de  5.000 profissionais que dão suporte e atendimento a mais de 3.400 clientes de pequeno, médio e grande portes.</a:t>
            </a:r>
          </a:p>
          <a:p>
            <a:pPr defTabSz="860678">
              <a:lnSpc>
                <a:spcPct val="100000"/>
              </a:lnSpc>
              <a:spcBef>
                <a:spcPts val="600"/>
              </a:spcBef>
              <a:defRPr/>
            </a:pPr>
            <a:r>
              <a:rPr lang="pt-BR" sz="800" dirty="0" smtClean="0">
                <a:solidFill>
                  <a:schemeClr val="tx1">
                    <a:lumMod val="50000"/>
                  </a:schemeClr>
                </a:solidFill>
                <a:latin typeface="EYInterstate Light" pitchFamily="2" charset="0"/>
                <a:cs typeface="Times New Roman" pitchFamily="18" charset="0"/>
              </a:rPr>
              <a:t>Em 2012 a EY Brasil tornou-se Apoiadora Oficial dos Jogos Olímpicos Rio 2016TM e fornecedora exclusiva de serviços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de Consultoria para o Comitê Organizador. O alinhamento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dos valores do Movimento Olímpico e da EY foi decisivo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nessa iniciativa.</a:t>
            </a:r>
          </a:p>
          <a:p>
            <a:pPr defTabSz="860678">
              <a:lnSpc>
                <a:spcPct val="100000"/>
              </a:lnSpc>
              <a:spcBef>
                <a:spcPts val="600"/>
              </a:spcBef>
              <a:defRPr/>
            </a:pPr>
            <a:r>
              <a:rPr lang="pt-BR" sz="800" dirty="0" smtClean="0">
                <a:solidFill>
                  <a:schemeClr val="tx1">
                    <a:lumMod val="50000"/>
                  </a:schemeClr>
                </a:solidFill>
                <a:latin typeface="EYInterstate Light" pitchFamily="2" charset="0"/>
                <a:cs typeface="Times New Roman" pitchFamily="18" charset="0"/>
              </a:rPr>
              <a:t>EY refere-se à organização global e pode referir-se também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a uma ou mais firmas-membro da Ernst &amp; Young Global </a:t>
            </a:r>
            <a:r>
              <a:rPr lang="pt-BR" sz="800" dirty="0" err="1" smtClean="0">
                <a:solidFill>
                  <a:schemeClr val="tx1">
                    <a:lumMod val="50000"/>
                  </a:schemeClr>
                </a:solidFill>
                <a:latin typeface="EYInterstate Light" pitchFamily="2" charset="0"/>
                <a:cs typeface="Times New Roman" pitchFamily="18" charset="0"/>
              </a:rPr>
              <a:t>Limited</a:t>
            </a:r>
            <a:r>
              <a:rPr lang="pt-BR" sz="800" dirty="0" smtClean="0">
                <a:solidFill>
                  <a:schemeClr val="tx1">
                    <a:lumMod val="50000"/>
                  </a:schemeClr>
                </a:solidFill>
                <a:latin typeface="EYInterstate Light" pitchFamily="2" charset="0"/>
                <a:cs typeface="Times New Roman" pitchFamily="18" charset="0"/>
              </a:rPr>
              <a:t> (EYG), cada uma das quais é uma entidade legal independente.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A Ernst &amp; Young Global </a:t>
            </a:r>
            <a:r>
              <a:rPr lang="pt-BR" sz="800" dirty="0" err="1" smtClean="0">
                <a:solidFill>
                  <a:schemeClr val="tx1">
                    <a:lumMod val="50000"/>
                  </a:schemeClr>
                </a:solidFill>
                <a:latin typeface="EYInterstate Light" pitchFamily="2" charset="0"/>
                <a:cs typeface="Times New Roman" pitchFamily="18" charset="0"/>
              </a:rPr>
              <a:t>Limited</a:t>
            </a:r>
            <a:r>
              <a:rPr lang="pt-BR" sz="800" dirty="0" smtClean="0">
                <a:solidFill>
                  <a:schemeClr val="tx1">
                    <a:lumMod val="50000"/>
                  </a:schemeClr>
                </a:solidFill>
                <a:latin typeface="EYInterstate Light" pitchFamily="2" charset="0"/>
                <a:cs typeface="Times New Roman" pitchFamily="18" charset="0"/>
              </a:rPr>
              <a:t>, companhia privada constituída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no Reino Unido e limitada por garantia, não presta serviços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a clientes. Para mais informações sobre nossa organização, </a:t>
            </a:r>
            <a:br>
              <a:rPr lang="pt-BR" sz="800" dirty="0" smtClean="0">
                <a:solidFill>
                  <a:schemeClr val="tx1">
                    <a:lumMod val="50000"/>
                  </a:schemeClr>
                </a:solidFill>
                <a:latin typeface="EYInterstate Light" pitchFamily="2" charset="0"/>
                <a:cs typeface="Times New Roman" pitchFamily="18" charset="0"/>
              </a:rPr>
            </a:br>
            <a:r>
              <a:rPr lang="pt-BR" sz="800" dirty="0" smtClean="0">
                <a:solidFill>
                  <a:schemeClr val="tx1">
                    <a:lumMod val="50000"/>
                  </a:schemeClr>
                </a:solidFill>
                <a:latin typeface="EYInterstate Light" pitchFamily="2" charset="0"/>
                <a:cs typeface="Times New Roman" pitchFamily="18" charset="0"/>
              </a:rPr>
              <a:t>visite ey.com.br.</a:t>
            </a:r>
          </a:p>
          <a:p>
            <a:pPr defTabSz="860678">
              <a:lnSpc>
                <a:spcPct val="100000"/>
              </a:lnSpc>
              <a:spcBef>
                <a:spcPts val="600"/>
              </a:spcBef>
              <a:defRPr/>
            </a:pPr>
            <a:endParaRPr lang="pt-BR" sz="800" dirty="0" smtClean="0">
              <a:solidFill>
                <a:schemeClr val="tx1">
                  <a:lumMod val="50000"/>
                </a:schemeClr>
              </a:solidFill>
              <a:latin typeface="EYInterstate Light" pitchFamily="2" charset="0"/>
              <a:cs typeface="Times New Roman" pitchFamily="18" charset="0"/>
            </a:endParaRPr>
          </a:p>
          <a:p>
            <a:pPr defTabSz="860678">
              <a:lnSpc>
                <a:spcPct val="100000"/>
              </a:lnSpc>
              <a:spcBef>
                <a:spcPts val="600"/>
              </a:spcBef>
              <a:defRPr/>
            </a:pPr>
            <a:r>
              <a:rPr lang="pt-BR" sz="800" b="1" dirty="0" smtClean="0">
                <a:solidFill>
                  <a:schemeClr val="tx1">
                    <a:lumMod val="50000"/>
                  </a:schemeClr>
                </a:solidFill>
                <a:latin typeface="EYInterstate Light" pitchFamily="2" charset="0"/>
                <a:cs typeface="Times New Roman" pitchFamily="18" charset="0"/>
              </a:rPr>
              <a:t>© </a:t>
            </a:r>
            <a:r>
              <a:rPr lang="pt-BR" sz="800" b="1" dirty="0" smtClean="0">
                <a:solidFill>
                  <a:schemeClr val="tx1">
                    <a:lumMod val="50000"/>
                  </a:schemeClr>
                </a:solidFill>
                <a:latin typeface="EYInterstate Light" pitchFamily="2" charset="0"/>
                <a:cs typeface="Times New Roman" pitchFamily="18" charset="0"/>
              </a:rPr>
              <a:t>2016 </a:t>
            </a:r>
            <a:r>
              <a:rPr lang="pt-BR" sz="800" b="1" dirty="0" smtClean="0">
                <a:solidFill>
                  <a:schemeClr val="tx1">
                    <a:lumMod val="50000"/>
                  </a:schemeClr>
                </a:solidFill>
                <a:latin typeface="EYInterstate Light" pitchFamily="2" charset="0"/>
                <a:cs typeface="Times New Roman" pitchFamily="18" charset="0"/>
              </a:rPr>
              <a:t>EYGM </a:t>
            </a:r>
            <a:r>
              <a:rPr lang="pt-BR" sz="800" b="1" dirty="0" err="1" smtClean="0">
                <a:solidFill>
                  <a:schemeClr val="tx1">
                    <a:lumMod val="50000"/>
                  </a:schemeClr>
                </a:solidFill>
                <a:latin typeface="EYInterstate Light" pitchFamily="2" charset="0"/>
                <a:cs typeface="Times New Roman" pitchFamily="18" charset="0"/>
              </a:rPr>
              <a:t>Limited</a:t>
            </a:r>
            <a:r>
              <a:rPr lang="pt-BR" sz="800" b="1" dirty="0" smtClean="0">
                <a:solidFill>
                  <a:schemeClr val="tx1">
                    <a:lumMod val="50000"/>
                  </a:schemeClr>
                </a:solidFill>
                <a:latin typeface="EYInterstate Light" pitchFamily="2" charset="0"/>
                <a:cs typeface="Times New Roman" pitchFamily="18" charset="0"/>
              </a:rPr>
              <a:t>. Todos os direitos reservados.</a:t>
            </a:r>
            <a:endParaRPr lang="en-US" sz="800" b="1" dirty="0" smtClean="0">
              <a:solidFill>
                <a:schemeClr val="tx1">
                  <a:lumMod val="50000"/>
                </a:schemeClr>
              </a:solidFill>
              <a:latin typeface="EYInterstate Light" pitchFamily="2" charset="0"/>
              <a:cs typeface="Times New Roman" pitchFamily="18" charset="0"/>
            </a:endParaRPr>
          </a:p>
          <a:p>
            <a:pPr defTabSz="860678">
              <a:lnSpc>
                <a:spcPct val="100000"/>
              </a:lnSpc>
              <a:spcBef>
                <a:spcPts val="600"/>
              </a:spcBef>
              <a:defRPr/>
            </a:pPr>
            <a:endParaRPr lang="pt-BR" sz="900" dirty="0" smtClean="0">
              <a:solidFill>
                <a:schemeClr val="tx1">
                  <a:lumMod val="50000"/>
                </a:schemeClr>
              </a:solidFill>
              <a:latin typeface="EYInterstate Light" pitchFamily="2" charset="0"/>
              <a:cs typeface="Times New Roman" pitchFamily="18" charset="0"/>
            </a:endParaRPr>
          </a:p>
          <a:p>
            <a:pPr defTabSz="860678">
              <a:lnSpc>
                <a:spcPct val="100000"/>
              </a:lnSpc>
              <a:spcBef>
                <a:spcPts val="600"/>
              </a:spcBef>
              <a:defRPr/>
            </a:pPr>
            <a:r>
              <a:rPr lang="en-US" sz="900" b="1" dirty="0" smtClean="0">
                <a:solidFill>
                  <a:schemeClr val="tx1">
                    <a:lumMod val="50000"/>
                  </a:schemeClr>
                </a:solidFill>
                <a:latin typeface="EYInterstate Light" pitchFamily="2" charset="0"/>
                <a:cs typeface="Times New Roman" pitchFamily="18" charset="0"/>
              </a:rPr>
              <a:t>www.ey.com.br</a:t>
            </a:r>
          </a:p>
          <a:p>
            <a:pPr defTabSz="860678">
              <a:lnSpc>
                <a:spcPct val="100000"/>
              </a:lnSpc>
              <a:spcBef>
                <a:spcPts val="600"/>
              </a:spcBef>
              <a:defRPr/>
            </a:pPr>
            <a:endParaRPr lang="en-US" sz="900" b="1" dirty="0" smtClean="0">
              <a:latin typeface="EYInterstate Light" pitchFamily="2" charset="0"/>
              <a:cs typeface="Times New Roman" pitchFamily="18" charset="0"/>
            </a:endParaRPr>
          </a:p>
          <a:p>
            <a:pPr defTabSz="860678">
              <a:lnSpc>
                <a:spcPct val="100000"/>
              </a:lnSpc>
              <a:spcBef>
                <a:spcPts val="600"/>
              </a:spcBef>
              <a:defRPr/>
            </a:pPr>
            <a:endParaRPr lang="en-US" sz="800" dirty="0">
              <a:latin typeface="EYInterstate Light" pitchFamily="2" charset="0"/>
              <a:cs typeface="Times New Roman" pitchFamily="18" charset="0"/>
            </a:endParaRPr>
          </a:p>
        </p:txBody>
      </p:sp>
      <p:grpSp>
        <p:nvGrpSpPr>
          <p:cNvPr id="7" name="Group 6"/>
          <p:cNvGrpSpPr/>
          <p:nvPr/>
        </p:nvGrpSpPr>
        <p:grpSpPr>
          <a:xfrm>
            <a:off x="5199554" y="7315812"/>
            <a:ext cx="1156366" cy="1247920"/>
            <a:chOff x="228600" y="7614726"/>
            <a:chExt cx="1156366" cy="1247920"/>
          </a:xfrm>
        </p:grpSpPr>
        <p:pic>
          <p:nvPicPr>
            <p:cNvPr id="8" name="Picture 7"/>
            <p:cNvPicPr/>
            <p:nvPr/>
          </p:nvPicPr>
          <p:blipFill rotWithShape="1">
            <a:blip r:embed="rId3" cstate="email">
              <a:extLst>
                <a:ext uri="{28A0092B-C50C-407E-A947-70E740481C1C}">
                  <a14:useLocalDpi xmlns:a14="http://schemas.microsoft.com/office/drawing/2010/main"/>
                </a:ext>
              </a:extLst>
            </a:blip>
            <a:srcRect l="25845" r="13986"/>
            <a:stretch/>
          </p:blipFill>
          <p:spPr>
            <a:xfrm>
              <a:off x="228600" y="7614726"/>
              <a:ext cx="990600" cy="614845"/>
            </a:xfrm>
            <a:prstGeom prst="rect">
              <a:avLst/>
            </a:prstGeom>
            <a:effectLst>
              <a:outerShdw blurRad="50800" dist="38100" dir="2700000" algn="tl" rotWithShape="0">
                <a:prstClr val="black">
                  <a:alpha val="40000"/>
                </a:prstClr>
              </a:outerShdw>
            </a:effectLst>
          </p:spPr>
        </p:pic>
        <p:pic>
          <p:nvPicPr>
            <p:cNvPr id="9" name="Picture 2"/>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304800" y="8107094"/>
              <a:ext cx="1080166" cy="7555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031388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342900" y="176186"/>
            <a:ext cx="6172200" cy="662516"/>
          </a:xfrm>
        </p:spPr>
        <p:txBody>
          <a:bodyPr/>
          <a:lstStyle/>
          <a:p>
            <a:r>
              <a:rPr lang="pt-BR" sz="2800" b="0" dirty="0" smtClean="0"/>
              <a:t>1. Introdução</a:t>
            </a:r>
            <a:endParaRPr lang="pt-BR" sz="2800" b="0" dirty="0"/>
          </a:p>
        </p:txBody>
      </p:sp>
      <p:sp>
        <p:nvSpPr>
          <p:cNvPr id="35" name="Content Placeholder 2"/>
          <p:cNvSpPr>
            <a:spLocks noGrp="1"/>
          </p:cNvSpPr>
          <p:nvPr>
            <p:ph idx="1"/>
          </p:nvPr>
        </p:nvSpPr>
        <p:spPr>
          <a:xfrm>
            <a:off x="362179" y="1195891"/>
            <a:ext cx="6120000" cy="7315194"/>
          </a:xfrm>
        </p:spPr>
        <p:txBody>
          <a:bodyPr/>
          <a:lstStyle/>
          <a:p>
            <a:pPr marL="0" indent="0" algn="just">
              <a:buNone/>
            </a:pPr>
            <a:r>
              <a:rPr lang="pt-BR" sz="1200" dirty="0" smtClean="0">
                <a:solidFill>
                  <a:schemeClr val="tx1"/>
                </a:solidFill>
                <a:cs typeface="Times New Roman" pitchFamily="18" charset="0"/>
              </a:rPr>
              <a:t>A finalidade deste capítulo é apresentar o objetivo do documento, assim como a estrutura </a:t>
            </a:r>
            <a:r>
              <a:rPr lang="pt-BR" sz="1200" dirty="0">
                <a:solidFill>
                  <a:schemeClr val="tx1"/>
                </a:solidFill>
                <a:cs typeface="Times New Roman" pitchFamily="18" charset="0"/>
              </a:rPr>
              <a:t>das ferramentas de gestão propostas no Capítulo 7 do Manual de Gestão, quais sejam, a Ferramenta de Gestão do Ciclo de Vida do Contrato e a Ferramenta de Avaliação da Capacidade de Gestão da OS.</a:t>
            </a:r>
          </a:p>
          <a:p>
            <a:pPr marL="0" indent="0" algn="just">
              <a:buNone/>
            </a:pPr>
            <a:endParaRPr lang="pt-BR" sz="1200" dirty="0" smtClean="0">
              <a:solidFill>
                <a:schemeClr val="tx1"/>
              </a:solidFill>
            </a:endParaRPr>
          </a:p>
          <a:p>
            <a:pPr marL="0" indent="0" eaLnBrk="0" fontAlgn="base" hangingPunct="0">
              <a:spcBef>
                <a:spcPct val="30000"/>
              </a:spcBef>
              <a:spcAft>
                <a:spcPct val="0"/>
              </a:spcAft>
              <a:buClr>
                <a:srgbClr val="FFD200"/>
              </a:buClr>
              <a:buSzTx/>
              <a:buNone/>
            </a:pPr>
            <a:r>
              <a:rPr lang="pt-BR" sz="1600" b="1" kern="0" dirty="0" smtClean="0">
                <a:solidFill>
                  <a:schemeClr val="tx1"/>
                </a:solidFill>
              </a:rPr>
              <a:t>1.1. Objetivo do Documento</a:t>
            </a:r>
          </a:p>
          <a:p>
            <a:pPr marL="0" indent="0" eaLnBrk="0" fontAlgn="base" hangingPunct="0">
              <a:spcBef>
                <a:spcPct val="30000"/>
              </a:spcBef>
              <a:spcAft>
                <a:spcPct val="0"/>
              </a:spcAft>
              <a:buClr>
                <a:srgbClr val="FFD200"/>
              </a:buClr>
              <a:buSzTx/>
              <a:buNone/>
            </a:pPr>
            <a:endParaRPr lang="pt-BR" sz="1200" kern="0" dirty="0" smtClean="0">
              <a:solidFill>
                <a:schemeClr val="tx1"/>
              </a:solidFill>
            </a:endParaRPr>
          </a:p>
          <a:p>
            <a:pPr marL="0" indent="0" algn="just">
              <a:buNone/>
            </a:pPr>
            <a:r>
              <a:rPr lang="pt-BR" sz="1200" dirty="0" smtClean="0">
                <a:solidFill>
                  <a:schemeClr val="tx1"/>
                </a:solidFill>
              </a:rPr>
              <a:t>O objetivo deste documento é apresentar o “Manual de Usabilidade das Ferramentas de Gestão de Indicadores”, bem como suas principais especificidades  e o passo a passo necessário para o correto acompanhamento dos indicadores em cada fase do ciclo de </a:t>
            </a:r>
            <a:r>
              <a:rPr lang="pt-BR" sz="1200" dirty="0">
                <a:solidFill>
                  <a:schemeClr val="tx1"/>
                </a:solidFill>
              </a:rPr>
              <a:t>vida do contrato de gestão, além do desempenho da organização social na execução de determinado contrato de gestão.</a:t>
            </a:r>
          </a:p>
          <a:p>
            <a:pPr marL="0" indent="0" algn="just">
              <a:buNone/>
            </a:pPr>
            <a:endParaRPr lang="pt-BR" sz="1200" dirty="0" smtClean="0">
              <a:solidFill>
                <a:schemeClr val="tx1"/>
              </a:solidFill>
            </a:endParaRPr>
          </a:p>
          <a:p>
            <a:pPr marL="0" indent="0">
              <a:buNone/>
            </a:pPr>
            <a:r>
              <a:rPr lang="pt-BR" sz="1600" b="1" kern="0" dirty="0" smtClean="0">
                <a:solidFill>
                  <a:schemeClr val="tx1"/>
                </a:solidFill>
              </a:rPr>
              <a:t>1.2</a:t>
            </a:r>
            <a:r>
              <a:rPr lang="pt-BR" sz="1600" b="1" kern="0" dirty="0" smtClean="0">
                <a:solidFill>
                  <a:schemeClr val="tx1"/>
                </a:solidFill>
              </a:rPr>
              <a:t>. Estrutura da ferramenta</a:t>
            </a:r>
          </a:p>
          <a:p>
            <a:pPr marL="0" indent="0">
              <a:buNone/>
            </a:pPr>
            <a:endParaRPr lang="pt-BR" sz="1200" dirty="0" smtClean="0">
              <a:solidFill>
                <a:schemeClr val="tx1"/>
              </a:solidFill>
            </a:endParaRPr>
          </a:p>
          <a:p>
            <a:pPr marL="0" indent="0" algn="just">
              <a:buNone/>
            </a:pPr>
            <a:r>
              <a:rPr lang="pt-BR" sz="1200" dirty="0">
                <a:solidFill>
                  <a:schemeClr val="tx1"/>
                </a:solidFill>
              </a:rPr>
              <a:t>Abaixo, as seis etapas principais que compõem as duas ferramentas: (i) Gestão do Ciclo de Vida do Contrato e (ii) Avaliação da Capacidade de Gestão da OS:</a:t>
            </a:r>
          </a:p>
          <a:p>
            <a:pPr marL="0" indent="0">
              <a:buNone/>
            </a:pPr>
            <a:endParaRPr lang="pt-BR" sz="1200" dirty="0" smtClean="0">
              <a:solidFill>
                <a:schemeClr val="tx1"/>
              </a:solidFill>
            </a:endParaRPr>
          </a:p>
          <a:p>
            <a:pPr marL="0" indent="0" algn="just">
              <a:buNone/>
            </a:pPr>
            <a:r>
              <a:rPr lang="pt-BR" sz="1600" b="1" dirty="0" smtClean="0">
                <a:solidFill>
                  <a:srgbClr val="FFC000"/>
                </a:solidFill>
              </a:rPr>
              <a:t>i)</a:t>
            </a:r>
            <a:r>
              <a:rPr lang="pt-BR" sz="1200" dirty="0" smtClean="0">
                <a:solidFill>
                  <a:schemeClr val="tx1"/>
                </a:solidFill>
              </a:rPr>
              <a:t> </a:t>
            </a:r>
            <a:r>
              <a:rPr lang="pt-BR" sz="1200" dirty="0">
                <a:solidFill>
                  <a:schemeClr val="tx1"/>
                </a:solidFill>
              </a:rPr>
              <a:t>Gestão do Ciclo de Vida do Contrato:</a:t>
            </a:r>
          </a:p>
          <a:p>
            <a:pPr>
              <a:buClr>
                <a:srgbClr val="FFC000"/>
              </a:buClr>
              <a:buSzPct val="150000"/>
              <a:buFont typeface="Wingdings" panose="05000000000000000000" pitchFamily="2" charset="2"/>
              <a:buChar char="§"/>
            </a:pPr>
            <a:r>
              <a:rPr lang="pt-BR" sz="1200" dirty="0" smtClean="0">
                <a:solidFill>
                  <a:schemeClr val="tx1"/>
                </a:solidFill>
              </a:rPr>
              <a:t>Introdução</a:t>
            </a:r>
          </a:p>
          <a:p>
            <a:pPr>
              <a:buClr>
                <a:srgbClr val="FFC000"/>
              </a:buClr>
              <a:buSzPct val="150000"/>
              <a:buFont typeface="Wingdings" panose="05000000000000000000" pitchFamily="2" charset="2"/>
              <a:buChar char="§"/>
            </a:pPr>
            <a:r>
              <a:rPr lang="pt-BR" sz="1200" dirty="0" smtClean="0">
                <a:solidFill>
                  <a:schemeClr val="tx1"/>
                </a:solidFill>
              </a:rPr>
              <a:t>Painel de controle</a:t>
            </a:r>
          </a:p>
          <a:p>
            <a:pPr>
              <a:buClr>
                <a:srgbClr val="FFC000"/>
              </a:buClr>
              <a:buSzPct val="150000"/>
              <a:buFont typeface="Wingdings" panose="05000000000000000000" pitchFamily="2" charset="2"/>
              <a:buChar char="§"/>
            </a:pPr>
            <a:r>
              <a:rPr lang="pt-BR" sz="1200" dirty="0" smtClean="0">
                <a:solidFill>
                  <a:schemeClr val="tx1"/>
                </a:solidFill>
              </a:rPr>
              <a:t>Indicadores processo de </a:t>
            </a:r>
            <a:r>
              <a:rPr lang="pt-BR" sz="1200" dirty="0" err="1" smtClean="0">
                <a:solidFill>
                  <a:schemeClr val="tx1"/>
                </a:solidFill>
              </a:rPr>
              <a:t>Publicização</a:t>
            </a:r>
            <a:endParaRPr lang="pt-BR" sz="1200" dirty="0" smtClean="0">
              <a:solidFill>
                <a:schemeClr val="tx1"/>
              </a:solidFill>
            </a:endParaRPr>
          </a:p>
          <a:p>
            <a:pPr>
              <a:buClr>
                <a:srgbClr val="FFC000"/>
              </a:buClr>
              <a:buSzPct val="150000"/>
              <a:buFont typeface="Wingdings" panose="05000000000000000000" pitchFamily="2" charset="2"/>
              <a:buChar char="§"/>
            </a:pPr>
            <a:r>
              <a:rPr lang="pt-BR" sz="1200" dirty="0" smtClean="0">
                <a:solidFill>
                  <a:schemeClr val="tx1"/>
                </a:solidFill>
              </a:rPr>
              <a:t>Indicadores processo de Seleção</a:t>
            </a:r>
          </a:p>
          <a:p>
            <a:pPr>
              <a:buClr>
                <a:srgbClr val="FFC000"/>
              </a:buClr>
              <a:buSzPct val="150000"/>
              <a:buFont typeface="Wingdings" panose="05000000000000000000" pitchFamily="2" charset="2"/>
              <a:buChar char="§"/>
            </a:pPr>
            <a:r>
              <a:rPr lang="pt-BR" sz="1200" dirty="0" smtClean="0">
                <a:solidFill>
                  <a:schemeClr val="tx1"/>
                </a:solidFill>
              </a:rPr>
              <a:t>Indicadores processo de Execução</a:t>
            </a:r>
          </a:p>
          <a:p>
            <a:pPr>
              <a:buClr>
                <a:srgbClr val="FFC000"/>
              </a:buClr>
              <a:buSzPct val="150000"/>
              <a:buFont typeface="Wingdings" panose="05000000000000000000" pitchFamily="2" charset="2"/>
              <a:buChar char="§"/>
            </a:pPr>
            <a:r>
              <a:rPr lang="pt-BR" sz="1200" dirty="0" smtClean="0">
                <a:solidFill>
                  <a:schemeClr val="tx1"/>
                </a:solidFill>
              </a:rPr>
              <a:t>Indicadores processo de Encerramento</a:t>
            </a:r>
          </a:p>
          <a:p>
            <a:pPr marL="0" indent="0">
              <a:buClr>
                <a:srgbClr val="FFC000"/>
              </a:buClr>
              <a:buSzPct val="150000"/>
              <a:buNone/>
            </a:pPr>
            <a:endParaRPr lang="pt-BR" sz="1200" dirty="0" smtClean="0">
              <a:solidFill>
                <a:schemeClr val="tx1"/>
              </a:solidFill>
            </a:endParaRPr>
          </a:p>
          <a:p>
            <a:pPr marL="0" indent="0">
              <a:buClr>
                <a:srgbClr val="FFC000"/>
              </a:buClr>
              <a:buSzPct val="150000"/>
              <a:buNone/>
            </a:pPr>
            <a:r>
              <a:rPr lang="pt-BR" sz="1600" b="1" dirty="0">
                <a:solidFill>
                  <a:srgbClr val="FFC000"/>
                </a:solidFill>
              </a:rPr>
              <a:t>ii) </a:t>
            </a:r>
            <a:r>
              <a:rPr lang="pt-BR" sz="1200" dirty="0">
                <a:solidFill>
                  <a:schemeClr val="tx1"/>
                </a:solidFill>
              </a:rPr>
              <a:t>Avaliação da Capacidade de </a:t>
            </a:r>
            <a:r>
              <a:rPr lang="pt-BR" sz="1200" dirty="0" smtClean="0">
                <a:solidFill>
                  <a:schemeClr val="tx1"/>
                </a:solidFill>
              </a:rPr>
              <a:t>Gestão da OS:</a:t>
            </a:r>
            <a:endParaRPr lang="pt-BR" sz="1200" dirty="0" smtClean="0">
              <a:solidFill>
                <a:srgbClr val="FF0000"/>
              </a:solidFill>
            </a:endParaRPr>
          </a:p>
          <a:p>
            <a:pPr>
              <a:buClr>
                <a:srgbClr val="FFC000"/>
              </a:buClr>
              <a:buSzPct val="150000"/>
              <a:buFont typeface="Wingdings" panose="05000000000000000000" pitchFamily="2" charset="2"/>
              <a:buChar char="§"/>
            </a:pPr>
            <a:r>
              <a:rPr lang="pt-BR" sz="1200" dirty="0" smtClean="0">
                <a:solidFill>
                  <a:schemeClr val="tx1"/>
                </a:solidFill>
              </a:rPr>
              <a:t>Introdução</a:t>
            </a:r>
          </a:p>
          <a:p>
            <a:pPr>
              <a:buClr>
                <a:srgbClr val="FFC000"/>
              </a:buClr>
              <a:buSzPct val="150000"/>
              <a:buFont typeface="Wingdings" panose="05000000000000000000" pitchFamily="2" charset="2"/>
              <a:buChar char="§"/>
            </a:pPr>
            <a:r>
              <a:rPr lang="pt-BR" sz="1200" dirty="0" smtClean="0">
                <a:solidFill>
                  <a:schemeClr val="tx1"/>
                </a:solidFill>
              </a:rPr>
              <a:t>Painel de </a:t>
            </a:r>
            <a:r>
              <a:rPr lang="pt-BR" sz="1200" dirty="0">
                <a:solidFill>
                  <a:schemeClr val="tx1"/>
                </a:solidFill>
              </a:rPr>
              <a:t>controle da Avaliação da Capacidade de Gestão da OS</a:t>
            </a:r>
          </a:p>
          <a:p>
            <a:pPr>
              <a:buClr>
                <a:srgbClr val="FFC000"/>
              </a:buClr>
              <a:buSzPct val="150000"/>
              <a:buFont typeface="Wingdings" panose="05000000000000000000" pitchFamily="2" charset="2"/>
              <a:buChar char="§"/>
            </a:pPr>
            <a:r>
              <a:rPr lang="pt-BR" sz="1200" dirty="0">
                <a:solidFill>
                  <a:schemeClr val="tx1"/>
                </a:solidFill>
              </a:rPr>
              <a:t>Indicadores do </a:t>
            </a:r>
            <a:r>
              <a:rPr lang="pt-BR" sz="1200" dirty="0" smtClean="0">
                <a:solidFill>
                  <a:schemeClr val="tx1"/>
                </a:solidFill>
              </a:rPr>
              <a:t>Contrato</a:t>
            </a:r>
            <a:endParaRPr lang="pt-BR" sz="1200" strike="sngStrike" dirty="0" smtClean="0">
              <a:solidFill>
                <a:schemeClr val="tx1"/>
              </a:solidFill>
            </a:endParaRPr>
          </a:p>
          <a:p>
            <a:pPr>
              <a:buClr>
                <a:srgbClr val="FFC000"/>
              </a:buClr>
              <a:buSzPct val="150000"/>
              <a:buFont typeface="Wingdings" panose="05000000000000000000" pitchFamily="2" charset="2"/>
              <a:buChar char="§"/>
            </a:pPr>
            <a:endParaRPr lang="pt-BR" sz="800" dirty="0" smtClean="0">
              <a:solidFill>
                <a:schemeClr val="tx1"/>
              </a:solidFill>
            </a:endParaRPr>
          </a:p>
          <a:p>
            <a:pPr>
              <a:buClr>
                <a:srgbClr val="FFC000"/>
              </a:buClr>
              <a:buSzPct val="150000"/>
              <a:buFont typeface="Wingdings" panose="05000000000000000000" pitchFamily="2" charset="2"/>
              <a:buChar char="§"/>
            </a:pPr>
            <a:endParaRPr lang="pt-BR" sz="1200" dirty="0" smtClean="0">
              <a:solidFill>
                <a:schemeClr val="tx1"/>
              </a:solidFill>
            </a:endParaRPr>
          </a:p>
          <a:p>
            <a:pPr marL="0" indent="0">
              <a:buClr>
                <a:srgbClr val="FFC000"/>
              </a:buClr>
              <a:buSzPct val="150000"/>
              <a:buNone/>
            </a:pPr>
            <a:endParaRPr lang="pt-BR" sz="1200" dirty="0" smtClean="0">
              <a:solidFill>
                <a:schemeClr val="tx1"/>
              </a:solidFill>
            </a:endParaRPr>
          </a:p>
        </p:txBody>
      </p:sp>
    </p:spTree>
    <p:extLst>
      <p:ext uri="{BB962C8B-B14F-4D97-AF65-F5344CB8AC3E}">
        <p14:creationId xmlns:p14="http://schemas.microsoft.com/office/powerpoint/2010/main" val="3861700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315194"/>
          </a:xfrm>
        </p:spPr>
        <p:txBody>
          <a:bodyPr/>
          <a:lstStyle/>
          <a:p>
            <a:pPr>
              <a:buClr>
                <a:srgbClr val="FFC000"/>
              </a:buClr>
              <a:buSzPct val="150000"/>
              <a:buFont typeface="Wingdings" panose="05000000000000000000" pitchFamily="2" charset="2"/>
              <a:buChar char="§"/>
            </a:pPr>
            <a:r>
              <a:rPr lang="pt-BR" sz="1200" dirty="0">
                <a:solidFill>
                  <a:schemeClr val="tx1"/>
                </a:solidFill>
              </a:rPr>
              <a:t>Componente de Gestão do Contrato </a:t>
            </a:r>
          </a:p>
          <a:p>
            <a:pPr lvl="1">
              <a:buClr>
                <a:srgbClr val="FFC000"/>
              </a:buClr>
              <a:buSzPct val="150000"/>
              <a:buFont typeface="Wingdings" panose="05000000000000000000" pitchFamily="2" charset="2"/>
              <a:buChar char="§"/>
            </a:pPr>
            <a:r>
              <a:rPr lang="pt-BR" sz="1200" dirty="0">
                <a:solidFill>
                  <a:schemeClr val="tx1"/>
                </a:solidFill>
              </a:rPr>
              <a:t>ICG 1º ano</a:t>
            </a:r>
            <a:endParaRPr lang="pt-BR" sz="1200" dirty="0" smtClean="0">
              <a:solidFill>
                <a:schemeClr val="tx1"/>
              </a:solidFill>
            </a:endParaRPr>
          </a:p>
          <a:p>
            <a:pPr lvl="1">
              <a:buClr>
                <a:srgbClr val="FFC000"/>
              </a:buClr>
              <a:buSzPct val="150000"/>
              <a:buFont typeface="Wingdings" panose="05000000000000000000" pitchFamily="2" charset="2"/>
              <a:buChar char="§"/>
            </a:pPr>
            <a:r>
              <a:rPr lang="pt-BR" sz="800" dirty="0" smtClean="0">
                <a:solidFill>
                  <a:schemeClr val="tx1"/>
                </a:solidFill>
              </a:rPr>
              <a:t>I</a:t>
            </a:r>
            <a:r>
              <a:rPr lang="pt-BR" sz="1200" dirty="0" smtClean="0">
                <a:solidFill>
                  <a:schemeClr val="tx1"/>
                </a:solidFill>
              </a:rPr>
              <a:t>CG </a:t>
            </a:r>
            <a:r>
              <a:rPr lang="pt-BR" sz="1200" dirty="0" smtClean="0">
                <a:solidFill>
                  <a:schemeClr val="tx1"/>
                </a:solidFill>
              </a:rPr>
              <a:t>2º ano</a:t>
            </a:r>
          </a:p>
          <a:p>
            <a:pPr lvl="1">
              <a:buClr>
                <a:srgbClr val="FFC000"/>
              </a:buClr>
              <a:buSzPct val="150000"/>
              <a:buFont typeface="Wingdings" panose="05000000000000000000" pitchFamily="2" charset="2"/>
              <a:buChar char="§"/>
            </a:pPr>
            <a:r>
              <a:rPr lang="pt-BR" sz="1200" dirty="0" smtClean="0">
                <a:solidFill>
                  <a:schemeClr val="tx1"/>
                </a:solidFill>
              </a:rPr>
              <a:t>ICG 3º ano</a:t>
            </a:r>
          </a:p>
          <a:p>
            <a:pPr lvl="1">
              <a:buClr>
                <a:srgbClr val="FFC000"/>
              </a:buClr>
              <a:buSzPct val="150000"/>
              <a:buFont typeface="Wingdings" panose="05000000000000000000" pitchFamily="2" charset="2"/>
              <a:buChar char="§"/>
            </a:pPr>
            <a:r>
              <a:rPr lang="pt-BR" sz="1200" dirty="0" smtClean="0">
                <a:solidFill>
                  <a:schemeClr val="tx1"/>
                </a:solidFill>
              </a:rPr>
              <a:t>ICG 4º ano</a:t>
            </a:r>
          </a:p>
          <a:p>
            <a:pPr lvl="1">
              <a:buClr>
                <a:srgbClr val="FFC000"/>
              </a:buClr>
              <a:buSzPct val="150000"/>
              <a:buFont typeface="Wingdings" panose="05000000000000000000" pitchFamily="2" charset="2"/>
              <a:buChar char="§"/>
            </a:pPr>
            <a:r>
              <a:rPr lang="pt-BR" sz="1200" dirty="0" smtClean="0">
                <a:solidFill>
                  <a:schemeClr val="tx1"/>
                </a:solidFill>
              </a:rPr>
              <a:t>ICG 5º ano</a:t>
            </a:r>
          </a:p>
          <a:p>
            <a:pPr lvl="1">
              <a:buClr>
                <a:srgbClr val="FFC000"/>
              </a:buClr>
              <a:buSzPct val="150000"/>
              <a:buFont typeface="Wingdings" panose="05000000000000000000" pitchFamily="2" charset="2"/>
              <a:buChar char="§"/>
            </a:pPr>
            <a:r>
              <a:rPr lang="pt-BR" sz="1200" dirty="0" smtClean="0">
                <a:solidFill>
                  <a:schemeClr val="tx1"/>
                </a:solidFill>
              </a:rPr>
              <a:t>ICG 6º ano</a:t>
            </a:r>
          </a:p>
          <a:p>
            <a:pPr lvl="1">
              <a:buClr>
                <a:srgbClr val="FFC000"/>
              </a:buClr>
              <a:buSzPct val="150000"/>
              <a:buFont typeface="Wingdings" panose="05000000000000000000" pitchFamily="2" charset="2"/>
              <a:buChar char="§"/>
            </a:pPr>
            <a:endParaRPr lang="pt-BR" sz="1200" dirty="0" smtClean="0">
              <a:solidFill>
                <a:schemeClr val="tx1"/>
              </a:solidFill>
            </a:endParaRPr>
          </a:p>
          <a:p>
            <a:pPr lvl="1">
              <a:buClr>
                <a:srgbClr val="FFC000"/>
              </a:buClr>
              <a:buSzPct val="150000"/>
              <a:buFont typeface="Wingdings" panose="05000000000000000000" pitchFamily="2" charset="2"/>
              <a:buChar char="§"/>
            </a:pPr>
            <a:endParaRPr lang="pt-BR" sz="1200" dirty="0" smtClean="0">
              <a:solidFill>
                <a:schemeClr val="tx1"/>
              </a:solidFill>
            </a:endParaRPr>
          </a:p>
          <a:p>
            <a:pPr>
              <a:buClr>
                <a:srgbClr val="FFC000"/>
              </a:buClr>
              <a:buSzPct val="150000"/>
              <a:buFont typeface="Wingdings" panose="05000000000000000000" pitchFamily="2" charset="2"/>
              <a:buChar char="§"/>
            </a:pPr>
            <a:r>
              <a:rPr lang="pt-BR" sz="1200" dirty="0" smtClean="0">
                <a:solidFill>
                  <a:schemeClr val="tx1"/>
                </a:solidFill>
              </a:rPr>
              <a:t>Componente Finalística do Contrato</a:t>
            </a:r>
            <a:endParaRPr lang="pt-BR" sz="1200" dirty="0" smtClean="0">
              <a:solidFill>
                <a:srgbClr val="FF0000"/>
              </a:solidFill>
            </a:endParaRPr>
          </a:p>
          <a:p>
            <a:pPr lvl="1">
              <a:buClr>
                <a:srgbClr val="FFC000"/>
              </a:buClr>
              <a:buSzPct val="150000"/>
              <a:buFont typeface="Wingdings" panose="05000000000000000000" pitchFamily="2" charset="2"/>
              <a:buChar char="§"/>
            </a:pPr>
            <a:r>
              <a:rPr lang="pt-BR" sz="1200" dirty="0" smtClean="0">
                <a:solidFill>
                  <a:schemeClr val="tx1"/>
                </a:solidFill>
              </a:rPr>
              <a:t>ICF 1º ano</a:t>
            </a:r>
          </a:p>
          <a:p>
            <a:pPr lvl="1">
              <a:buClr>
                <a:srgbClr val="FFC000"/>
              </a:buClr>
              <a:buSzPct val="150000"/>
              <a:buFont typeface="Wingdings" panose="05000000000000000000" pitchFamily="2" charset="2"/>
              <a:buChar char="§"/>
            </a:pPr>
            <a:r>
              <a:rPr lang="pt-BR" sz="1200" dirty="0" smtClean="0">
                <a:solidFill>
                  <a:schemeClr val="tx1"/>
                </a:solidFill>
              </a:rPr>
              <a:t>ICF 2º ano</a:t>
            </a:r>
          </a:p>
          <a:p>
            <a:pPr lvl="1">
              <a:buClr>
                <a:srgbClr val="FFC000"/>
              </a:buClr>
              <a:buSzPct val="150000"/>
              <a:buFont typeface="Wingdings" panose="05000000000000000000" pitchFamily="2" charset="2"/>
              <a:buChar char="§"/>
            </a:pPr>
            <a:r>
              <a:rPr lang="pt-BR" sz="1200" dirty="0" smtClean="0">
                <a:solidFill>
                  <a:schemeClr val="tx1"/>
                </a:solidFill>
              </a:rPr>
              <a:t>ICF 3º ano</a:t>
            </a:r>
          </a:p>
          <a:p>
            <a:pPr lvl="1">
              <a:buClr>
                <a:srgbClr val="FFC000"/>
              </a:buClr>
              <a:buSzPct val="150000"/>
              <a:buFont typeface="Wingdings" panose="05000000000000000000" pitchFamily="2" charset="2"/>
              <a:buChar char="§"/>
            </a:pPr>
            <a:r>
              <a:rPr lang="pt-BR" sz="1200" dirty="0" smtClean="0">
                <a:solidFill>
                  <a:schemeClr val="tx1"/>
                </a:solidFill>
              </a:rPr>
              <a:t>ICF 4º ano</a:t>
            </a:r>
          </a:p>
          <a:p>
            <a:pPr lvl="1">
              <a:buClr>
                <a:srgbClr val="FFC000"/>
              </a:buClr>
              <a:buSzPct val="150000"/>
              <a:buFont typeface="Wingdings" panose="05000000000000000000" pitchFamily="2" charset="2"/>
              <a:buChar char="§"/>
            </a:pPr>
            <a:r>
              <a:rPr lang="pt-BR" sz="1200" dirty="0" smtClean="0">
                <a:solidFill>
                  <a:schemeClr val="tx1"/>
                </a:solidFill>
              </a:rPr>
              <a:t>ICF 5º ano</a:t>
            </a:r>
          </a:p>
          <a:p>
            <a:pPr lvl="1">
              <a:buClr>
                <a:srgbClr val="FFC000"/>
              </a:buClr>
              <a:buSzPct val="150000"/>
              <a:buFont typeface="Wingdings" panose="05000000000000000000" pitchFamily="2" charset="2"/>
              <a:buChar char="§"/>
            </a:pPr>
            <a:r>
              <a:rPr lang="pt-BR" sz="1200" dirty="0" smtClean="0">
                <a:solidFill>
                  <a:schemeClr val="tx1"/>
                </a:solidFill>
              </a:rPr>
              <a:t>ICF 6º ano</a:t>
            </a:r>
          </a:p>
          <a:p>
            <a:pPr lvl="1">
              <a:buClr>
                <a:srgbClr val="FFC000"/>
              </a:buClr>
              <a:buSzPct val="150000"/>
              <a:buFont typeface="Wingdings" panose="05000000000000000000" pitchFamily="2" charset="2"/>
              <a:buChar char="§"/>
            </a:pPr>
            <a:endParaRPr lang="pt-BR" sz="800" dirty="0" smtClean="0">
              <a:solidFill>
                <a:schemeClr val="tx1"/>
              </a:solidFill>
            </a:endParaRPr>
          </a:p>
          <a:p>
            <a:pPr>
              <a:buClr>
                <a:srgbClr val="FFC000"/>
              </a:buClr>
              <a:buSzPct val="150000"/>
              <a:buNone/>
            </a:pPr>
            <a:endParaRPr lang="pt-BR" sz="800" dirty="0" smtClean="0">
              <a:solidFill>
                <a:schemeClr val="tx1"/>
              </a:solidFill>
            </a:endParaRPr>
          </a:p>
          <a:p>
            <a:pPr>
              <a:buClr>
                <a:srgbClr val="FFC000"/>
              </a:buClr>
              <a:buSzPct val="150000"/>
              <a:buFont typeface="Wingdings" panose="05000000000000000000" pitchFamily="2" charset="2"/>
              <a:buChar char="§"/>
            </a:pPr>
            <a:endParaRPr lang="pt-BR" sz="1200" dirty="0" smtClean="0">
              <a:solidFill>
                <a:schemeClr val="tx1"/>
              </a:solidFill>
            </a:endParaRPr>
          </a:p>
          <a:p>
            <a:pPr marL="0" indent="0">
              <a:buClr>
                <a:srgbClr val="FFC000"/>
              </a:buClr>
              <a:buSzPct val="150000"/>
              <a:buNone/>
            </a:pPr>
            <a:endParaRPr lang="pt-BR" sz="1200" dirty="0" smtClean="0">
              <a:solidFill>
                <a:schemeClr val="tx1"/>
              </a:solidFill>
            </a:endParaRPr>
          </a:p>
        </p:txBody>
      </p:sp>
    </p:spTree>
    <p:extLst>
      <p:ext uri="{BB962C8B-B14F-4D97-AF65-F5344CB8AC3E}">
        <p14:creationId xmlns:p14="http://schemas.microsoft.com/office/powerpoint/2010/main" val="3861700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6858001" cy="9144000"/>
          </a:xfrm>
          <a:prstGeom prst="rect">
            <a:avLst/>
          </a:prstGeom>
        </p:spPr>
      </p:pic>
      <p:grpSp>
        <p:nvGrpSpPr>
          <p:cNvPr id="7" name="Group 6"/>
          <p:cNvGrpSpPr/>
          <p:nvPr/>
        </p:nvGrpSpPr>
        <p:grpSpPr>
          <a:xfrm>
            <a:off x="1662155" y="6198331"/>
            <a:ext cx="5198819" cy="1296988"/>
            <a:chOff x="-692" y="6012293"/>
            <a:chExt cx="5198819" cy="1296988"/>
          </a:xfrm>
          <a:solidFill>
            <a:schemeClr val="tx2"/>
          </a:solidFill>
        </p:grpSpPr>
        <p:sp>
          <p:nvSpPr>
            <p:cNvPr id="8" name="Rectangle 7"/>
            <p:cNvSpPr/>
            <p:nvPr/>
          </p:nvSpPr>
          <p:spPr>
            <a:xfrm>
              <a:off x="2613953" y="6012293"/>
              <a:ext cx="2584174" cy="1296988"/>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9" name="AutoShape 6"/>
            <p:cNvSpPr>
              <a:spLocks noChangeArrowheads="1"/>
            </p:cNvSpPr>
            <p:nvPr/>
          </p:nvSpPr>
          <p:spPr bwMode="auto">
            <a:xfrm>
              <a:off x="-692" y="6012293"/>
              <a:ext cx="5198819" cy="1296988"/>
            </a:xfrm>
            <a:prstGeom prst="parallelogram">
              <a:avLst>
                <a:gd name="adj" fmla="val 41440"/>
              </a:avLst>
            </a:prstGeom>
            <a:grpFill/>
            <a:ln w="12700" algn="ctr">
              <a:noFill/>
              <a:miter lim="800000"/>
              <a:headEnd/>
              <a:tailEnd/>
            </a:ln>
          </p:spPr>
          <p:txBody>
            <a:bodyPr lIns="0" tIns="0" rIns="0" bIns="0" anchor="ctr"/>
            <a:lstStyle/>
            <a:p>
              <a:pPr algn="r">
                <a:defRPr/>
              </a:pPr>
              <a:endParaRPr lang="pt-BR" sz="2800" kern="0" dirty="0">
                <a:solidFill>
                  <a:sysClr val="windowText" lastClr="000000"/>
                </a:solidFill>
                <a:latin typeface="EYInterstate" panose="02000503020000020004" pitchFamily="2" charset="0"/>
              </a:endParaRPr>
            </a:p>
          </p:txBody>
        </p:sp>
      </p:grpSp>
      <p:sp>
        <p:nvSpPr>
          <p:cNvPr id="10" name="TextBox 9"/>
          <p:cNvSpPr txBox="1"/>
          <p:nvPr/>
        </p:nvSpPr>
        <p:spPr>
          <a:xfrm>
            <a:off x="2469653" y="6310022"/>
            <a:ext cx="4391321" cy="951030"/>
          </a:xfrm>
          <a:prstGeom prst="rect">
            <a:avLst/>
          </a:prstGeom>
          <a:solidFill>
            <a:schemeClr val="tx2"/>
          </a:solidFill>
        </p:spPr>
        <p:txBody>
          <a:bodyPr wrap="square" lIns="0" tIns="36576" rIns="0" bIns="0" rtlCol="0">
            <a:spAutoFit/>
          </a:bodyPr>
          <a:lstStyle/>
          <a:p>
            <a:pPr>
              <a:lnSpc>
                <a:spcPct val="85000"/>
              </a:lnSpc>
              <a:spcAft>
                <a:spcPts val="600"/>
              </a:spcAft>
              <a:buClr>
                <a:schemeClr val="accent2"/>
              </a:buClr>
              <a:buSzPct val="70000"/>
            </a:pPr>
            <a:r>
              <a:rPr lang="en-US" sz="2400" b="1" dirty="0">
                <a:latin typeface="+mj-lt"/>
              </a:rPr>
              <a:t>2</a:t>
            </a:r>
            <a:r>
              <a:rPr lang="en-US" sz="2400" b="1" dirty="0" smtClean="0">
                <a:latin typeface="+mj-lt"/>
              </a:rPr>
              <a:t>. </a:t>
            </a:r>
            <a:r>
              <a:rPr lang="pt-BR" sz="2400" b="1" dirty="0" smtClean="0">
                <a:latin typeface="+mj-lt"/>
              </a:rPr>
              <a:t>Acessando a Ferramenta</a:t>
            </a:r>
          </a:p>
          <a:p>
            <a:pPr>
              <a:lnSpc>
                <a:spcPct val="85000"/>
              </a:lnSpc>
              <a:spcAft>
                <a:spcPts val="600"/>
              </a:spcAft>
              <a:buClr>
                <a:schemeClr val="accent2"/>
              </a:buClr>
              <a:buSzPct val="70000"/>
            </a:pPr>
            <a:r>
              <a:rPr lang="pt-BR" sz="2000" b="1" dirty="0">
                <a:solidFill>
                  <a:srgbClr val="FFC000"/>
                </a:solidFill>
                <a:latin typeface="+mj-lt"/>
              </a:rPr>
              <a:t>Gestão do Ciclo de Vida do Contrato</a:t>
            </a:r>
          </a:p>
        </p:txBody>
      </p:sp>
    </p:spTree>
    <p:extLst>
      <p:ext uri="{BB962C8B-B14F-4D97-AF65-F5344CB8AC3E}">
        <p14:creationId xmlns:p14="http://schemas.microsoft.com/office/powerpoint/2010/main" val="1950400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smtClean="0">
                <a:solidFill>
                  <a:schemeClr val="tx1"/>
                </a:solidFill>
              </a:rPr>
              <a:t>2.1. Especificidades e usabilidades gerais da ferramenta</a:t>
            </a:r>
          </a:p>
          <a:p>
            <a:pPr marL="0" indent="0" eaLnBrk="0" fontAlgn="base" hangingPunct="0">
              <a:spcBef>
                <a:spcPct val="30000"/>
              </a:spcBef>
              <a:spcAft>
                <a:spcPct val="0"/>
              </a:spcAft>
              <a:buClr>
                <a:srgbClr val="FFD200"/>
              </a:buClr>
              <a:buSzTx/>
              <a:buNone/>
            </a:pPr>
            <a:endParaRPr lang="pt-BR" sz="1100" kern="0" dirty="0" smtClean="0">
              <a:solidFill>
                <a:schemeClr val="tx1"/>
              </a:solidFill>
            </a:endParaRPr>
          </a:p>
          <a:p>
            <a:pPr marL="0" indent="0" algn="just" eaLnBrk="0" fontAlgn="base" hangingPunct="0">
              <a:spcBef>
                <a:spcPct val="30000"/>
              </a:spcBef>
              <a:spcAft>
                <a:spcPct val="0"/>
              </a:spcAft>
              <a:buClr>
                <a:srgbClr val="FFD200"/>
              </a:buClr>
              <a:buSzTx/>
              <a:buNone/>
            </a:pPr>
            <a:r>
              <a:rPr lang="pt-BR" sz="1100" kern="0" dirty="0" smtClean="0">
                <a:solidFill>
                  <a:schemeClr val="tx1"/>
                </a:solidFill>
              </a:rPr>
              <a:t>ATENÇÃO: A ferramenta foi desenvolvida usando o pacote Microsoft Office 2010. Para permitir uma universalização ao seu acesso, o arquivo foi salvo na versão Excel 97 – 2003 </a:t>
            </a:r>
            <a:r>
              <a:rPr lang="pt-BR" sz="1100" kern="0" dirty="0" err="1" smtClean="0">
                <a:solidFill>
                  <a:schemeClr val="tx1"/>
                </a:solidFill>
              </a:rPr>
              <a:t>Worlbook</a:t>
            </a:r>
            <a:r>
              <a:rPr lang="pt-BR" sz="1100" kern="0" dirty="0" smtClean="0">
                <a:solidFill>
                  <a:schemeClr val="tx1"/>
                </a:solidFill>
              </a:rPr>
              <a:t> (*.</a:t>
            </a:r>
            <a:r>
              <a:rPr lang="pt-BR" sz="1100" kern="0" dirty="0" err="1" smtClean="0">
                <a:solidFill>
                  <a:schemeClr val="tx1"/>
                </a:solidFill>
              </a:rPr>
              <a:t>xls</a:t>
            </a:r>
            <a:r>
              <a:rPr lang="pt-BR" sz="1100" kern="0" dirty="0" smtClean="0">
                <a:solidFill>
                  <a:schemeClr val="tx1"/>
                </a:solidFill>
              </a:rPr>
              <a:t>).</a:t>
            </a:r>
          </a:p>
          <a:p>
            <a:pPr marL="0" indent="0" algn="just" eaLnBrk="0" fontAlgn="base" hangingPunct="0">
              <a:spcBef>
                <a:spcPct val="30000"/>
              </a:spcBef>
              <a:spcAft>
                <a:spcPct val="0"/>
              </a:spcAft>
              <a:buClr>
                <a:srgbClr val="FFD200"/>
              </a:buClr>
              <a:buSzTx/>
              <a:buNone/>
            </a:pPr>
            <a:endParaRPr lang="pt-BR" sz="1100" kern="0" dirty="0" smtClean="0">
              <a:solidFill>
                <a:schemeClr val="tx1"/>
              </a:solidFill>
            </a:endParaRPr>
          </a:p>
          <a:p>
            <a:pPr marL="0" indent="0" algn="just" eaLnBrk="0" fontAlgn="base" hangingPunct="0">
              <a:spcBef>
                <a:spcPct val="30000"/>
              </a:spcBef>
              <a:spcAft>
                <a:spcPct val="0"/>
              </a:spcAft>
              <a:buClr>
                <a:srgbClr val="FFD200"/>
              </a:buClr>
              <a:buSzTx/>
              <a:buNone/>
            </a:pPr>
            <a:r>
              <a:rPr lang="pt-BR" sz="1100" kern="0" dirty="0" smtClean="0">
                <a:solidFill>
                  <a:schemeClr val="tx1"/>
                </a:solidFill>
              </a:rPr>
              <a:t>Uma vez aberta a planilha, você precisará habilitar a Macro antes de utilizar a ferramenta de coleta de dados.</a:t>
            </a:r>
          </a:p>
          <a:p>
            <a:pPr marL="0" indent="0" algn="just" eaLnBrk="0" fontAlgn="base" hangingPunct="0">
              <a:spcBef>
                <a:spcPct val="30000"/>
              </a:spcBef>
              <a:spcAft>
                <a:spcPct val="0"/>
              </a:spcAft>
              <a:buClr>
                <a:srgbClr val="FFD200"/>
              </a:buClr>
              <a:buSzTx/>
              <a:buNone/>
            </a:pPr>
            <a:endParaRPr lang="pt-BR" sz="1100" kern="0" dirty="0" smtClean="0">
              <a:solidFill>
                <a:schemeClr val="tx1"/>
              </a:solidFill>
            </a:endParaRPr>
          </a:p>
          <a:p>
            <a:pPr marL="0" indent="0" algn="just" eaLnBrk="0" fontAlgn="base" hangingPunct="0">
              <a:spcBef>
                <a:spcPct val="30000"/>
              </a:spcBef>
              <a:spcAft>
                <a:spcPct val="0"/>
              </a:spcAft>
              <a:buClr>
                <a:srgbClr val="FFD200"/>
              </a:buClr>
              <a:buSzTx/>
              <a:buNone/>
            </a:pPr>
            <a:r>
              <a:rPr lang="pt-BR" sz="1100" kern="0" dirty="0" smtClean="0">
                <a:solidFill>
                  <a:schemeClr val="tx1"/>
                </a:solidFill>
              </a:rPr>
              <a:t>Para isso: Após abrir a planilha, aparecerá uma mensagem de segurança para habilitar a macro (Figura 1). A Figura 2 mostra como habilitar o conteúdo.</a:t>
            </a:r>
          </a:p>
          <a:p>
            <a:pPr marL="0" indent="0" eaLnBrk="0" fontAlgn="base" hangingPunct="0">
              <a:spcBef>
                <a:spcPct val="30000"/>
              </a:spcBef>
              <a:spcAft>
                <a:spcPct val="0"/>
              </a:spcAft>
              <a:buClr>
                <a:srgbClr val="FFD200"/>
              </a:buClr>
              <a:buSzTx/>
              <a:buNone/>
            </a:pPr>
            <a:endParaRPr lang="pt-BR" sz="1100" dirty="0">
              <a:solidFill>
                <a:schemeClr val="tx1"/>
              </a:solidFill>
            </a:endParaRPr>
          </a:p>
          <a:p>
            <a:pPr marL="0" indent="0" eaLnBrk="0" fontAlgn="base" hangingPunct="0">
              <a:spcBef>
                <a:spcPct val="30000"/>
              </a:spcBef>
              <a:spcAft>
                <a:spcPct val="0"/>
              </a:spcAft>
              <a:buClr>
                <a:srgbClr val="FFD200"/>
              </a:buClr>
              <a:buSzTx/>
              <a:buNone/>
            </a:pPr>
            <a:endParaRPr lang="pt-BR" sz="1100" kern="0" dirty="0">
              <a:solidFill>
                <a:schemeClr val="tx1"/>
              </a:solidFill>
            </a:endParaRPr>
          </a:p>
          <a:p>
            <a:pPr marL="0" indent="0" eaLnBrk="0" fontAlgn="base" hangingPunct="0">
              <a:spcBef>
                <a:spcPct val="30000"/>
              </a:spcBef>
              <a:spcAft>
                <a:spcPct val="0"/>
              </a:spcAft>
              <a:buClr>
                <a:srgbClr val="FFD200"/>
              </a:buClr>
              <a:buSzTx/>
              <a:buNone/>
            </a:pPr>
            <a:endParaRPr lang="pt-BR" sz="1100" dirty="0"/>
          </a:p>
          <a:p>
            <a:pPr marL="0" indent="0" eaLnBrk="0" fontAlgn="base" hangingPunct="0">
              <a:spcBef>
                <a:spcPct val="30000"/>
              </a:spcBef>
              <a:spcAft>
                <a:spcPct val="0"/>
              </a:spcAft>
              <a:buClr>
                <a:srgbClr val="FFD200"/>
              </a:buClr>
              <a:buSzTx/>
              <a:buNone/>
            </a:pPr>
            <a:endParaRPr lang="en-US" sz="1100" kern="0" dirty="0" smtClean="0">
              <a:solidFill>
                <a:schemeClr val="tx1"/>
              </a:solidFill>
            </a:endParaRPr>
          </a:p>
        </p:txBody>
      </p:sp>
      <p:sp>
        <p:nvSpPr>
          <p:cNvPr id="2" name="TextBox 1"/>
          <p:cNvSpPr txBox="1"/>
          <p:nvPr/>
        </p:nvSpPr>
        <p:spPr>
          <a:xfrm>
            <a:off x="1114370" y="5016320"/>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smtClean="0">
                <a:latin typeface="EYInterstate Light" panose="02000506000000020004" pitchFamily="2" charset="0"/>
              </a:rPr>
              <a:t>Figura 1 – Primeiro passo para habilitar as macros</a:t>
            </a:r>
          </a:p>
        </p:txBody>
      </p:sp>
      <p:grpSp>
        <p:nvGrpSpPr>
          <p:cNvPr id="16" name="Group 15"/>
          <p:cNvGrpSpPr/>
          <p:nvPr/>
        </p:nvGrpSpPr>
        <p:grpSpPr>
          <a:xfrm>
            <a:off x="601345" y="3423059"/>
            <a:ext cx="5113655" cy="1538766"/>
            <a:chOff x="601345" y="3423059"/>
            <a:chExt cx="5655310" cy="2087880"/>
          </a:xfrm>
        </p:grpSpPr>
        <p:pic>
          <p:nvPicPr>
            <p:cNvPr id="5" name="Pictur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345" y="3423059"/>
              <a:ext cx="5655310" cy="2087880"/>
            </a:xfrm>
            <a:prstGeom prst="rect">
              <a:avLst/>
            </a:prstGeom>
            <a:noFill/>
          </p:spPr>
        </p:pic>
        <p:sp>
          <p:nvSpPr>
            <p:cNvPr id="7" name="Oval 6"/>
            <p:cNvSpPr/>
            <p:nvPr/>
          </p:nvSpPr>
          <p:spPr>
            <a:xfrm>
              <a:off x="3775994" y="492756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8" name="Straight Connector 7"/>
            <p:cNvCxnSpPr>
              <a:stCxn id="7" idx="1"/>
              <a:endCxn id="9" idx="3"/>
            </p:cNvCxnSpPr>
            <p:nvPr/>
          </p:nvCxnSpPr>
          <p:spPr>
            <a:xfrm flipH="1" flipV="1">
              <a:off x="3217052" y="4552059"/>
              <a:ext cx="594912" cy="409766"/>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766077" y="4435101"/>
              <a:ext cx="1450975"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Opções</a:t>
              </a:r>
              <a:endParaRPr lang="pt-BR" sz="1200" b="1" dirty="0">
                <a:solidFill>
                  <a:schemeClr val="tx2"/>
                </a:solidFill>
                <a:latin typeface="EYInterstate Light" panose="02000506000000020004" pitchFamily="2" charset="0"/>
              </a:endParaRPr>
            </a:p>
          </p:txBody>
        </p:sp>
      </p:grpSp>
      <p:sp>
        <p:nvSpPr>
          <p:cNvPr id="12" name="TextBox 11"/>
          <p:cNvSpPr txBox="1"/>
          <p:nvPr/>
        </p:nvSpPr>
        <p:spPr>
          <a:xfrm>
            <a:off x="1245908" y="8135195"/>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smtClean="0">
                <a:latin typeface="EYInterstate Light" panose="02000506000000020004" pitchFamily="2" charset="0"/>
              </a:rPr>
              <a:t>Figura 2 – Segundo passo para habilitar as macros</a:t>
            </a:r>
          </a:p>
        </p:txBody>
      </p:sp>
      <p:grpSp>
        <p:nvGrpSpPr>
          <p:cNvPr id="6" name="Group 5"/>
          <p:cNvGrpSpPr/>
          <p:nvPr/>
        </p:nvGrpSpPr>
        <p:grpSpPr>
          <a:xfrm>
            <a:off x="1377447" y="5389200"/>
            <a:ext cx="3788410" cy="2661119"/>
            <a:chOff x="5683567" y="2555771"/>
            <a:chExt cx="5130741" cy="4377055"/>
          </a:xfrm>
        </p:grpSpPr>
        <p:pic>
          <p:nvPicPr>
            <p:cNvPr id="11" name="Picture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3567" y="2555771"/>
              <a:ext cx="4892040" cy="4377055"/>
            </a:xfrm>
            <a:prstGeom prst="rect">
              <a:avLst/>
            </a:prstGeom>
            <a:noFill/>
          </p:spPr>
        </p:pic>
        <p:sp>
          <p:nvSpPr>
            <p:cNvPr id="13" name="Oval 12"/>
            <p:cNvSpPr/>
            <p:nvPr/>
          </p:nvSpPr>
          <p:spPr>
            <a:xfrm>
              <a:off x="7321084" y="501928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14" name="Straight Connector 13"/>
            <p:cNvCxnSpPr>
              <a:stCxn id="13" idx="6"/>
            </p:cNvCxnSpPr>
            <p:nvPr/>
          </p:nvCxnSpPr>
          <p:spPr>
            <a:xfrm>
              <a:off x="7566704" y="5136246"/>
              <a:ext cx="1021888" cy="6922"/>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588592" y="5036843"/>
              <a:ext cx="222571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Habilitar conteúdo </a:t>
              </a:r>
              <a:endParaRPr lang="pt-BR" sz="1200" b="1" dirty="0">
                <a:solidFill>
                  <a:schemeClr val="tx2"/>
                </a:solidFill>
                <a:latin typeface="EYInterstate Light" panose="02000506000000020004" pitchFamily="2" charset="0"/>
              </a:endParaRPr>
            </a:p>
          </p:txBody>
        </p:sp>
      </p:grpSp>
    </p:spTree>
    <p:extLst>
      <p:ext uri="{BB962C8B-B14F-4D97-AF65-F5344CB8AC3E}">
        <p14:creationId xmlns:p14="http://schemas.microsoft.com/office/powerpoint/2010/main" val="1752887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smtClean="0">
                <a:solidFill>
                  <a:schemeClr val="tx1"/>
                </a:solidFill>
              </a:rPr>
              <a:t>2.2. Página Inicial</a:t>
            </a:r>
            <a:endParaRPr lang="pt-BR" sz="1400" b="1" kern="0" dirty="0">
              <a:solidFill>
                <a:schemeClr val="tx1"/>
              </a:solidFill>
            </a:endParaRPr>
          </a:p>
          <a:p>
            <a:pPr marL="0" indent="0" algn="just">
              <a:buNone/>
            </a:pPr>
            <a:endParaRPr lang="pt-BR" sz="1100" dirty="0">
              <a:solidFill>
                <a:schemeClr val="tx1"/>
              </a:solidFill>
              <a:cs typeface="Times New Roman" pitchFamily="18" charset="0"/>
            </a:endParaRPr>
          </a:p>
          <a:p>
            <a:pPr marL="0" indent="0" algn="just" eaLnBrk="0" fontAlgn="base" hangingPunct="0">
              <a:spcBef>
                <a:spcPct val="30000"/>
              </a:spcBef>
              <a:spcAft>
                <a:spcPct val="0"/>
              </a:spcAft>
              <a:buClr>
                <a:srgbClr val="FFD200"/>
              </a:buClr>
              <a:buSzTx/>
              <a:buNone/>
            </a:pPr>
            <a:r>
              <a:rPr lang="pt-BR" sz="1100" kern="0" dirty="0">
                <a:solidFill>
                  <a:schemeClr val="tx1"/>
                </a:solidFill>
              </a:rPr>
              <a:t>Primeiramente, você será direcionado para a </a:t>
            </a:r>
            <a:r>
              <a:rPr lang="pt-BR" sz="1100" kern="0" dirty="0" smtClean="0">
                <a:solidFill>
                  <a:schemeClr val="tx1"/>
                </a:solidFill>
              </a:rPr>
              <a:t>“Página Inicial” </a:t>
            </a:r>
            <a:r>
              <a:rPr lang="pt-BR" sz="1100" kern="0" dirty="0">
                <a:solidFill>
                  <a:schemeClr val="tx1"/>
                </a:solidFill>
              </a:rPr>
              <a:t>(Figura 3), </a:t>
            </a:r>
            <a:r>
              <a:rPr lang="pt-BR" sz="1100" kern="0" dirty="0" smtClean="0">
                <a:solidFill>
                  <a:schemeClr val="tx1"/>
                </a:solidFill>
              </a:rPr>
              <a:t>onde haverá todas as opções para se navegar pela ferramenta. Para tal, basta você clicar na informação desejada e a ferramenta automaticamente lhe encaminhará para a página que as contêm.</a:t>
            </a:r>
          </a:p>
          <a:p>
            <a:pPr marL="0" indent="0" algn="just" eaLnBrk="0" fontAlgn="base" hangingPunct="0">
              <a:spcBef>
                <a:spcPct val="30000"/>
              </a:spcBef>
              <a:spcAft>
                <a:spcPct val="0"/>
              </a:spcAft>
              <a:buClr>
                <a:srgbClr val="FFD200"/>
              </a:buClr>
              <a:buSzTx/>
              <a:buNone/>
            </a:pPr>
            <a:endParaRPr lang="pt-BR" sz="1100" kern="0" dirty="0">
              <a:solidFill>
                <a:schemeClr val="tx1"/>
              </a:solidFill>
            </a:endParaRPr>
          </a:p>
          <a:p>
            <a:pPr marL="0" indent="0" algn="just" eaLnBrk="0" fontAlgn="base" hangingPunct="0">
              <a:spcBef>
                <a:spcPct val="30000"/>
              </a:spcBef>
              <a:spcAft>
                <a:spcPct val="0"/>
              </a:spcAft>
              <a:buClr>
                <a:srgbClr val="FFD200"/>
              </a:buClr>
              <a:buSzTx/>
              <a:buNone/>
            </a:pPr>
            <a:r>
              <a:rPr lang="pt-BR" sz="1100" kern="0" dirty="0" smtClean="0">
                <a:solidFill>
                  <a:schemeClr val="tx1"/>
                </a:solidFill>
              </a:rPr>
              <a:t>Também, encontra-se disponível a opção do modo de apresentação (indicado como item 7 da </a:t>
            </a:r>
            <a:r>
              <a:rPr lang="pt-BR" sz="1100" kern="0" dirty="0">
                <a:solidFill>
                  <a:schemeClr val="tx1"/>
                </a:solidFill>
              </a:rPr>
              <a:t>F</a:t>
            </a:r>
            <a:r>
              <a:rPr lang="pt-BR" sz="1100" kern="0" dirty="0" smtClean="0">
                <a:solidFill>
                  <a:schemeClr val="tx1"/>
                </a:solidFill>
              </a:rPr>
              <a:t>igura 3). Esta opção lhe permite exibir as informações da ferramenta no formato de tela cheia do computador.</a:t>
            </a:r>
            <a:endParaRPr lang="pt-BR" sz="1100" kern="0" dirty="0">
              <a:solidFill>
                <a:schemeClr val="tx1"/>
              </a:solidFill>
            </a:endParaRPr>
          </a:p>
        </p:txBody>
      </p:sp>
      <p:sp>
        <p:nvSpPr>
          <p:cNvPr id="11"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pic>
        <p:nvPicPr>
          <p:cNvPr id="12" name="Picture 11"/>
          <p:cNvPicPr preferRelativeResize="0">
            <a:picLocks/>
          </p:cNvPicPr>
          <p:nvPr/>
        </p:nvPicPr>
        <p:blipFill>
          <a:blip r:embed="rId2" cstate="email">
            <a:extLst>
              <a:ext uri="{28A0092B-C50C-407E-A947-70E740481C1C}">
                <a14:useLocalDpi xmlns:a14="http://schemas.microsoft.com/office/drawing/2010/main"/>
              </a:ext>
            </a:extLst>
          </a:blip>
          <a:stretch>
            <a:fillRect/>
          </a:stretch>
        </p:blipFill>
        <p:spPr>
          <a:xfrm>
            <a:off x="3600" y="3046031"/>
            <a:ext cx="6854400" cy="3906000"/>
          </a:xfrm>
          <a:prstGeom prst="rect">
            <a:avLst/>
          </a:prstGeom>
        </p:spPr>
      </p:pic>
      <p:sp>
        <p:nvSpPr>
          <p:cNvPr id="13" name="Oval 12"/>
          <p:cNvSpPr/>
          <p:nvPr/>
        </p:nvSpPr>
        <p:spPr>
          <a:xfrm>
            <a:off x="1599729" y="369132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sp>
        <p:nvSpPr>
          <p:cNvPr id="14" name="Oval 13"/>
          <p:cNvSpPr/>
          <p:nvPr/>
        </p:nvSpPr>
        <p:spPr>
          <a:xfrm>
            <a:off x="1599729" y="4391526"/>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sp>
        <p:nvSpPr>
          <p:cNvPr id="15" name="TextBox 14"/>
          <p:cNvSpPr txBox="1"/>
          <p:nvPr/>
        </p:nvSpPr>
        <p:spPr>
          <a:xfrm>
            <a:off x="1491382" y="7825990"/>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smtClean="0">
                <a:latin typeface="EYInterstate Light" panose="02000506000000020004" pitchFamily="2" charset="0"/>
              </a:rPr>
              <a:t>Figura 3 – Página Inicial</a:t>
            </a:r>
          </a:p>
        </p:txBody>
      </p:sp>
      <p:sp>
        <p:nvSpPr>
          <p:cNvPr id="16" name="Oval 15"/>
          <p:cNvSpPr/>
          <p:nvPr/>
        </p:nvSpPr>
        <p:spPr>
          <a:xfrm>
            <a:off x="331206" y="320221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7</a:t>
            </a:r>
            <a:endParaRPr lang="pt-BR" sz="1200" b="1" dirty="0">
              <a:solidFill>
                <a:schemeClr val="tx2"/>
              </a:solidFill>
              <a:latin typeface="EYInterstate Light" panose="02000506000000020004" pitchFamily="2" charset="0"/>
            </a:endParaRPr>
          </a:p>
        </p:txBody>
      </p:sp>
      <p:cxnSp>
        <p:nvCxnSpPr>
          <p:cNvPr id="17" name="Straight Connector 16"/>
          <p:cNvCxnSpPr>
            <a:stCxn id="13" idx="6"/>
            <a:endCxn id="18" idx="1"/>
          </p:cNvCxnSpPr>
          <p:nvPr/>
        </p:nvCxnSpPr>
        <p:spPr>
          <a:xfrm>
            <a:off x="1845349" y="3808280"/>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339163" y="3691322"/>
            <a:ext cx="2509284"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Introdução</a:t>
            </a:r>
            <a:endParaRPr lang="pt-BR" sz="1200" b="1" dirty="0">
              <a:solidFill>
                <a:schemeClr val="tx2"/>
              </a:solidFill>
              <a:latin typeface="EYInterstate Light" panose="02000506000000020004" pitchFamily="2" charset="0"/>
            </a:endParaRPr>
          </a:p>
        </p:txBody>
      </p:sp>
      <p:cxnSp>
        <p:nvCxnSpPr>
          <p:cNvPr id="19" name="Straight Connector 18"/>
          <p:cNvCxnSpPr/>
          <p:nvPr/>
        </p:nvCxnSpPr>
        <p:spPr>
          <a:xfrm>
            <a:off x="1848887" y="4529750"/>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599729" y="4722242"/>
            <a:ext cx="3252256" cy="244564"/>
            <a:chOff x="1599729" y="2607693"/>
            <a:chExt cx="3252256" cy="244564"/>
          </a:xfrm>
        </p:grpSpPr>
        <p:sp>
          <p:nvSpPr>
            <p:cNvPr id="21" name="Oval 20"/>
            <p:cNvSpPr/>
            <p:nvPr/>
          </p:nvSpPr>
          <p:spPr>
            <a:xfrm>
              <a:off x="1599729" y="2607693"/>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cxnSp>
          <p:nvCxnSpPr>
            <p:cNvPr id="22" name="Straight Connector 21"/>
            <p:cNvCxnSpPr>
              <a:endCxn id="23" idx="1"/>
            </p:cNvCxnSpPr>
            <p:nvPr/>
          </p:nvCxnSpPr>
          <p:spPr>
            <a:xfrm>
              <a:off x="1852425" y="2735299"/>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346239" y="2618341"/>
              <a:ext cx="250574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Publicização</a:t>
              </a:r>
              <a:endParaRPr lang="pt-BR" sz="1200" b="1" dirty="0">
                <a:solidFill>
                  <a:schemeClr val="tx2"/>
                </a:solidFill>
                <a:latin typeface="EYInterstate Light" panose="02000506000000020004" pitchFamily="2" charset="0"/>
              </a:endParaRPr>
            </a:p>
          </p:txBody>
        </p:sp>
      </p:grpSp>
      <p:grpSp>
        <p:nvGrpSpPr>
          <p:cNvPr id="24" name="Group 23"/>
          <p:cNvGrpSpPr/>
          <p:nvPr/>
        </p:nvGrpSpPr>
        <p:grpSpPr>
          <a:xfrm>
            <a:off x="1599729" y="5032328"/>
            <a:ext cx="3255794" cy="243044"/>
            <a:chOff x="1599729" y="2946359"/>
            <a:chExt cx="3255794" cy="243044"/>
          </a:xfrm>
        </p:grpSpPr>
        <p:sp>
          <p:nvSpPr>
            <p:cNvPr id="25" name="Oval 24"/>
            <p:cNvSpPr/>
            <p:nvPr/>
          </p:nvSpPr>
          <p:spPr>
            <a:xfrm>
              <a:off x="1599729" y="2946359"/>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4</a:t>
              </a:r>
              <a:endParaRPr lang="pt-BR" sz="1200" b="1" dirty="0">
                <a:solidFill>
                  <a:schemeClr val="tx2"/>
                </a:solidFill>
                <a:latin typeface="EYInterstate Light" panose="02000506000000020004" pitchFamily="2" charset="0"/>
              </a:endParaRPr>
            </a:p>
          </p:txBody>
        </p:sp>
        <p:cxnSp>
          <p:nvCxnSpPr>
            <p:cNvPr id="26" name="Straight Connector 25"/>
            <p:cNvCxnSpPr>
              <a:endCxn id="27" idx="1"/>
            </p:cNvCxnSpPr>
            <p:nvPr/>
          </p:nvCxnSpPr>
          <p:spPr>
            <a:xfrm>
              <a:off x="1855963" y="3072445"/>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349777" y="2955487"/>
              <a:ext cx="250574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Seleção</a:t>
              </a:r>
              <a:endParaRPr lang="pt-BR" sz="1200" b="1" dirty="0">
                <a:solidFill>
                  <a:schemeClr val="tx2"/>
                </a:solidFill>
                <a:latin typeface="EYInterstate Light" panose="02000506000000020004" pitchFamily="2" charset="0"/>
              </a:endParaRPr>
            </a:p>
          </p:txBody>
        </p:sp>
      </p:grpSp>
      <p:grpSp>
        <p:nvGrpSpPr>
          <p:cNvPr id="28" name="Group 27"/>
          <p:cNvGrpSpPr/>
          <p:nvPr/>
        </p:nvGrpSpPr>
        <p:grpSpPr>
          <a:xfrm>
            <a:off x="1599729" y="5340894"/>
            <a:ext cx="3248699" cy="243049"/>
            <a:chOff x="1599729" y="3244292"/>
            <a:chExt cx="3248699" cy="243049"/>
          </a:xfrm>
        </p:grpSpPr>
        <p:sp>
          <p:nvSpPr>
            <p:cNvPr id="29" name="Oval 28"/>
            <p:cNvSpPr/>
            <p:nvPr/>
          </p:nvSpPr>
          <p:spPr>
            <a:xfrm>
              <a:off x="1599729" y="3244292"/>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5</a:t>
              </a:r>
              <a:endParaRPr lang="pt-BR" sz="1200" b="1" dirty="0">
                <a:solidFill>
                  <a:schemeClr val="tx2"/>
                </a:solidFill>
                <a:latin typeface="EYInterstate Light" panose="02000506000000020004" pitchFamily="2" charset="0"/>
              </a:endParaRPr>
            </a:p>
          </p:txBody>
        </p:sp>
        <p:cxnSp>
          <p:nvCxnSpPr>
            <p:cNvPr id="30" name="Straight Connector 29"/>
            <p:cNvCxnSpPr>
              <a:endCxn id="31" idx="1"/>
            </p:cNvCxnSpPr>
            <p:nvPr/>
          </p:nvCxnSpPr>
          <p:spPr>
            <a:xfrm>
              <a:off x="1848868" y="3370383"/>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342682" y="3253425"/>
              <a:ext cx="250574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Execução</a:t>
              </a:r>
              <a:endParaRPr lang="pt-BR" sz="1200" b="1" dirty="0">
                <a:solidFill>
                  <a:schemeClr val="tx2"/>
                </a:solidFill>
                <a:latin typeface="EYInterstate Light" panose="02000506000000020004" pitchFamily="2" charset="0"/>
              </a:endParaRPr>
            </a:p>
          </p:txBody>
        </p:sp>
      </p:grpSp>
      <p:grpSp>
        <p:nvGrpSpPr>
          <p:cNvPr id="32" name="Group 31"/>
          <p:cNvGrpSpPr/>
          <p:nvPr/>
        </p:nvGrpSpPr>
        <p:grpSpPr>
          <a:xfrm>
            <a:off x="1599729" y="5649465"/>
            <a:ext cx="3252237" cy="251471"/>
            <a:chOff x="1599729" y="3534916"/>
            <a:chExt cx="3252237" cy="251471"/>
          </a:xfrm>
        </p:grpSpPr>
        <p:sp>
          <p:nvSpPr>
            <p:cNvPr id="33" name="Oval 32"/>
            <p:cNvSpPr/>
            <p:nvPr/>
          </p:nvSpPr>
          <p:spPr>
            <a:xfrm>
              <a:off x="1599729" y="3534916"/>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6</a:t>
              </a:r>
              <a:endParaRPr lang="pt-BR" sz="1200" b="1" dirty="0">
                <a:solidFill>
                  <a:schemeClr val="tx2"/>
                </a:solidFill>
                <a:latin typeface="EYInterstate Light" panose="02000506000000020004" pitchFamily="2" charset="0"/>
              </a:endParaRPr>
            </a:p>
          </p:txBody>
        </p:sp>
        <p:cxnSp>
          <p:nvCxnSpPr>
            <p:cNvPr id="36" name="Straight Connector 35"/>
            <p:cNvCxnSpPr/>
            <p:nvPr/>
          </p:nvCxnSpPr>
          <p:spPr>
            <a:xfrm>
              <a:off x="1852406" y="3658796"/>
              <a:ext cx="493814"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346220" y="3552471"/>
              <a:ext cx="2505746"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Encerramento</a:t>
              </a:r>
              <a:endParaRPr lang="pt-BR" sz="1200" b="1" dirty="0">
                <a:solidFill>
                  <a:schemeClr val="tx2"/>
                </a:solidFill>
                <a:latin typeface="EYInterstate Light" panose="02000506000000020004" pitchFamily="2" charset="0"/>
              </a:endParaRPr>
            </a:p>
          </p:txBody>
        </p:sp>
      </p:grpSp>
      <p:cxnSp>
        <p:nvCxnSpPr>
          <p:cNvPr id="38" name="Straight Connector 37"/>
          <p:cNvCxnSpPr>
            <a:stCxn id="16" idx="4"/>
          </p:cNvCxnSpPr>
          <p:nvPr/>
        </p:nvCxnSpPr>
        <p:spPr>
          <a:xfrm>
            <a:off x="454016" y="3436130"/>
            <a:ext cx="13881" cy="3399275"/>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57876" y="6718447"/>
            <a:ext cx="1891901"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Modo Apresentação</a:t>
            </a:r>
            <a:endParaRPr lang="pt-BR" sz="1200" b="1" dirty="0">
              <a:solidFill>
                <a:schemeClr val="tx2"/>
              </a:solidFill>
              <a:latin typeface="EYInterstate Light" panose="02000506000000020004" pitchFamily="2" charset="0"/>
            </a:endParaRPr>
          </a:p>
        </p:txBody>
      </p:sp>
      <p:grpSp>
        <p:nvGrpSpPr>
          <p:cNvPr id="40" name="Group 32"/>
          <p:cNvGrpSpPr>
            <a:grpSpLocks/>
          </p:cNvGrpSpPr>
          <p:nvPr/>
        </p:nvGrpSpPr>
        <p:grpSpPr bwMode="auto">
          <a:xfrm>
            <a:off x="578666" y="6952363"/>
            <a:ext cx="347663" cy="427037"/>
            <a:chOff x="0" y="0"/>
            <a:chExt cx="753458" cy="875269"/>
          </a:xfrm>
        </p:grpSpPr>
        <p:pic>
          <p:nvPicPr>
            <p:cNvPr id="41" name="Picture 36" descr="C:\Users\fernando.silva\Downloads\1399521758_view_remove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723158" cy="87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7" descr="C:\Users\fernando.silva\Downloads\1399521665_plus_add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38171">
              <a:off x="369221" y="382815"/>
              <a:ext cx="384237" cy="37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Group 33"/>
          <p:cNvGrpSpPr>
            <a:grpSpLocks/>
          </p:cNvGrpSpPr>
          <p:nvPr/>
        </p:nvGrpSpPr>
        <p:grpSpPr bwMode="auto">
          <a:xfrm>
            <a:off x="569032" y="7349669"/>
            <a:ext cx="347662" cy="427037"/>
            <a:chOff x="811111" y="0"/>
            <a:chExt cx="745902" cy="875269"/>
          </a:xfrm>
        </p:grpSpPr>
        <p:pic>
          <p:nvPicPr>
            <p:cNvPr id="44" name="Picture 34" descr="C:\Users\fernando.silva\Downloads\1399521758_view_remove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1111" y="0"/>
              <a:ext cx="721990" cy="87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5" descr="C:\Users\fernando.silva\Downloads\1399521657_plus_add_minu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73418" y="380264"/>
              <a:ext cx="383595" cy="37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TextBox 45"/>
          <p:cNvSpPr txBox="1"/>
          <p:nvPr/>
        </p:nvSpPr>
        <p:spPr>
          <a:xfrm>
            <a:off x="1031359" y="7072460"/>
            <a:ext cx="1493874" cy="19975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dirty="0" smtClean="0">
                <a:latin typeface="EYInterstate Light" panose="02000506000000020004" pitchFamily="2" charset="0"/>
              </a:rPr>
              <a:t>Maximiza a tela</a:t>
            </a:r>
          </a:p>
        </p:txBody>
      </p:sp>
      <p:sp>
        <p:nvSpPr>
          <p:cNvPr id="47" name="TextBox 46"/>
          <p:cNvSpPr txBox="1"/>
          <p:nvPr/>
        </p:nvSpPr>
        <p:spPr>
          <a:xfrm>
            <a:off x="1045530" y="7426887"/>
            <a:ext cx="1493874" cy="19975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pt-BR" sz="1200" dirty="0" smtClean="0">
                <a:latin typeface="EYInterstate Light" panose="02000506000000020004" pitchFamily="2" charset="0"/>
              </a:rPr>
              <a:t>Minimiza a tela</a:t>
            </a:r>
          </a:p>
        </p:txBody>
      </p:sp>
      <p:sp>
        <p:nvSpPr>
          <p:cNvPr id="48" name="Rectangle 47"/>
          <p:cNvSpPr/>
          <p:nvPr/>
        </p:nvSpPr>
        <p:spPr>
          <a:xfrm>
            <a:off x="464650" y="6716272"/>
            <a:ext cx="1874514" cy="1060434"/>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sp>
        <p:nvSpPr>
          <p:cNvPr id="49" name="Rectangle 48"/>
          <p:cNvSpPr/>
          <p:nvPr/>
        </p:nvSpPr>
        <p:spPr>
          <a:xfrm>
            <a:off x="2329638" y="4405697"/>
            <a:ext cx="2509284"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Painel de Controle</a:t>
            </a:r>
            <a:endParaRPr lang="pt-BR" sz="1200" b="1" dirty="0">
              <a:solidFill>
                <a:schemeClr val="tx2"/>
              </a:solidFill>
              <a:latin typeface="EYInterstate Light" panose="02000506000000020004" pitchFamily="2" charset="0"/>
            </a:endParaRPr>
          </a:p>
        </p:txBody>
      </p:sp>
    </p:spTree>
    <p:extLst>
      <p:ext uri="{BB962C8B-B14F-4D97-AF65-F5344CB8AC3E}">
        <p14:creationId xmlns:p14="http://schemas.microsoft.com/office/powerpoint/2010/main" val="998858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2" cstate="email">
            <a:extLst>
              <a:ext uri="{28A0092B-C50C-407E-A947-70E740481C1C}">
                <a14:useLocalDpi xmlns:a14="http://schemas.microsoft.com/office/drawing/2010/main"/>
              </a:ext>
            </a:extLst>
          </a:blip>
          <a:stretch>
            <a:fillRect/>
          </a:stretch>
        </p:blipFill>
        <p:spPr>
          <a:xfrm>
            <a:off x="18000" y="2164818"/>
            <a:ext cx="6840000" cy="4608000"/>
          </a:xfrm>
          <a:prstGeom prst="rect">
            <a:avLst/>
          </a:prstGeom>
        </p:spPr>
      </p:pic>
      <p:sp>
        <p:nvSpPr>
          <p:cNvPr id="35" name="Content Placeholder 2"/>
          <p:cNvSpPr>
            <a:spLocks noGrp="1"/>
          </p:cNvSpPr>
          <p:nvPr>
            <p:ph idx="1"/>
          </p:nvPr>
        </p:nvSpPr>
        <p:spPr>
          <a:xfrm>
            <a:off x="362179" y="1038231"/>
            <a:ext cx="6120000" cy="7180711"/>
          </a:xfrm>
        </p:spPr>
        <p:txBody>
          <a:bodyPr/>
          <a:lstStyle/>
          <a:p>
            <a:pPr marL="0" indent="0" eaLnBrk="0" fontAlgn="base" hangingPunct="0">
              <a:spcBef>
                <a:spcPct val="30000"/>
              </a:spcBef>
              <a:spcAft>
                <a:spcPct val="0"/>
              </a:spcAft>
              <a:buClr>
                <a:srgbClr val="FFD200"/>
              </a:buClr>
              <a:buSzTx/>
              <a:buNone/>
            </a:pPr>
            <a:r>
              <a:rPr lang="pt-BR" sz="1400" b="1" kern="0" dirty="0" smtClean="0">
                <a:solidFill>
                  <a:schemeClr val="tx1"/>
                </a:solidFill>
              </a:rPr>
              <a:t>2.3. Introdução</a:t>
            </a:r>
            <a:endParaRPr lang="pt-BR" sz="1400" b="1" kern="0" dirty="0">
              <a:solidFill>
                <a:schemeClr val="tx1"/>
              </a:solidFill>
            </a:endParaRPr>
          </a:p>
          <a:p>
            <a:pPr marL="0" indent="0" algn="just">
              <a:buNone/>
            </a:pPr>
            <a:endParaRPr lang="pt-BR" sz="1100" dirty="0">
              <a:solidFill>
                <a:schemeClr val="tx1"/>
              </a:solidFill>
              <a:cs typeface="Times New Roman" pitchFamily="18" charset="0"/>
            </a:endParaRPr>
          </a:p>
          <a:p>
            <a:pPr marL="0" indent="0" algn="just" eaLnBrk="0" fontAlgn="base" hangingPunct="0">
              <a:spcBef>
                <a:spcPct val="30000"/>
              </a:spcBef>
              <a:spcAft>
                <a:spcPct val="0"/>
              </a:spcAft>
              <a:buClr>
                <a:srgbClr val="FFD200"/>
              </a:buClr>
              <a:buSzTx/>
              <a:buNone/>
            </a:pPr>
            <a:r>
              <a:rPr lang="pt-BR" sz="1100" kern="0" dirty="0">
                <a:solidFill>
                  <a:schemeClr val="tx1"/>
                </a:solidFill>
              </a:rPr>
              <a:t>Na etapa </a:t>
            </a:r>
            <a:r>
              <a:rPr lang="pt-BR" sz="1100" kern="0" dirty="0" smtClean="0">
                <a:solidFill>
                  <a:schemeClr val="tx1"/>
                </a:solidFill>
              </a:rPr>
              <a:t>“Introdução” </a:t>
            </a:r>
            <a:r>
              <a:rPr lang="pt-BR" sz="1100" kern="0" dirty="0">
                <a:solidFill>
                  <a:schemeClr val="tx1"/>
                </a:solidFill>
              </a:rPr>
              <a:t>você encontrará uma série de informações gerais que deverão ser preenchidas sobre o </a:t>
            </a:r>
            <a:r>
              <a:rPr lang="pt-BR" sz="1100" kern="0" dirty="0">
                <a:solidFill>
                  <a:schemeClr val="tx1"/>
                </a:solidFill>
              </a:rPr>
              <a:t>ciclo </a:t>
            </a:r>
            <a:r>
              <a:rPr lang="pt-BR" sz="1100" kern="0" dirty="0">
                <a:solidFill>
                  <a:schemeClr val="tx1"/>
                </a:solidFill>
              </a:rPr>
              <a:t>de vida do contrato de gestão </a:t>
            </a:r>
            <a:r>
              <a:rPr lang="pt-BR" sz="1100" kern="0" dirty="0" smtClean="0">
                <a:solidFill>
                  <a:schemeClr val="tx1"/>
                </a:solidFill>
              </a:rPr>
              <a:t>que </a:t>
            </a:r>
            <a:r>
              <a:rPr lang="pt-BR" sz="1100" kern="0" dirty="0">
                <a:solidFill>
                  <a:schemeClr val="tx1"/>
                </a:solidFill>
              </a:rPr>
              <a:t>será acompanhado</a:t>
            </a:r>
            <a:r>
              <a:rPr lang="pt-BR" sz="1100" kern="0" dirty="0" smtClean="0">
                <a:solidFill>
                  <a:schemeClr val="tx1"/>
                </a:solidFill>
              </a:rPr>
              <a:t>. A Figura 4 e 5 apresenta todos os campos e funcionalidades: </a:t>
            </a:r>
          </a:p>
          <a:p>
            <a:pPr marL="0" indent="0" algn="just" eaLnBrk="0" fontAlgn="base" hangingPunct="0">
              <a:spcBef>
                <a:spcPct val="30000"/>
              </a:spcBef>
              <a:spcAft>
                <a:spcPct val="0"/>
              </a:spcAft>
              <a:buClr>
                <a:srgbClr val="FFD200"/>
              </a:buClr>
              <a:buSzTx/>
              <a:buNone/>
            </a:pPr>
            <a:endParaRPr lang="pt-BR" sz="1100" kern="0" dirty="0" smtClean="0">
              <a:solidFill>
                <a:schemeClr val="tx1"/>
              </a:solidFill>
            </a:endParaRPr>
          </a:p>
          <a:p>
            <a:pPr marL="0" indent="0" eaLnBrk="0" fontAlgn="base" hangingPunct="0">
              <a:spcBef>
                <a:spcPct val="30000"/>
              </a:spcBef>
              <a:spcAft>
                <a:spcPct val="0"/>
              </a:spcAft>
              <a:buClr>
                <a:srgbClr val="FFD200"/>
              </a:buClr>
              <a:buSzTx/>
              <a:buNone/>
            </a:pPr>
            <a:endParaRPr lang="en-US" sz="1100" kern="0" dirty="0" smtClean="0">
              <a:solidFill>
                <a:schemeClr val="tx1"/>
              </a:solidFill>
            </a:endParaRPr>
          </a:p>
        </p:txBody>
      </p:sp>
      <p:sp>
        <p:nvSpPr>
          <p:cNvPr id="46" name="Title 1"/>
          <p:cNvSpPr>
            <a:spLocks noGrp="1"/>
          </p:cNvSpPr>
          <p:nvPr>
            <p:ph type="title"/>
          </p:nvPr>
        </p:nvSpPr>
        <p:spPr>
          <a:xfrm>
            <a:off x="342900" y="176186"/>
            <a:ext cx="6172200" cy="662516"/>
          </a:xfrm>
        </p:spPr>
        <p:txBody>
          <a:bodyPr/>
          <a:lstStyle/>
          <a:p>
            <a:r>
              <a:rPr lang="pt-BR" sz="2800" b="0" dirty="0" smtClean="0"/>
              <a:t>2. Acessando a Ferramenta</a:t>
            </a:r>
            <a:br>
              <a:rPr lang="pt-BR" sz="2800" b="0" dirty="0" smtClean="0"/>
            </a:br>
            <a:r>
              <a:rPr lang="pt-BR" sz="2000" b="0" dirty="0">
                <a:solidFill>
                  <a:srgbClr val="FFC000"/>
                </a:solidFill>
              </a:rPr>
              <a:t>Gestão do </a:t>
            </a:r>
            <a:r>
              <a:rPr lang="pt-BR" sz="2000" b="0" dirty="0" smtClean="0">
                <a:solidFill>
                  <a:srgbClr val="FFC000"/>
                </a:solidFill>
              </a:rPr>
              <a:t>Ciclo de Vida do Contrato</a:t>
            </a:r>
            <a:endParaRPr lang="pt-BR" sz="2800" b="0" dirty="0">
              <a:solidFill>
                <a:srgbClr val="FFC000"/>
              </a:solidFill>
            </a:endParaRPr>
          </a:p>
        </p:txBody>
      </p:sp>
      <p:sp>
        <p:nvSpPr>
          <p:cNvPr id="51" name="Oval 50"/>
          <p:cNvSpPr/>
          <p:nvPr/>
        </p:nvSpPr>
        <p:spPr>
          <a:xfrm>
            <a:off x="1575111" y="3065846"/>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1</a:t>
            </a:r>
            <a:endParaRPr lang="pt-BR" sz="1200" b="1" dirty="0">
              <a:solidFill>
                <a:schemeClr val="tx2"/>
              </a:solidFill>
              <a:latin typeface="EYInterstate Light" panose="02000506000000020004" pitchFamily="2" charset="0"/>
            </a:endParaRPr>
          </a:p>
        </p:txBody>
      </p:sp>
      <p:cxnSp>
        <p:nvCxnSpPr>
          <p:cNvPr id="52" name="Straight Connector 51"/>
          <p:cNvCxnSpPr>
            <a:stCxn id="51" idx="6"/>
            <a:endCxn id="53" idx="1"/>
          </p:cNvCxnSpPr>
          <p:nvPr/>
        </p:nvCxnSpPr>
        <p:spPr>
          <a:xfrm>
            <a:off x="1820731" y="3182804"/>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314543" y="3065846"/>
            <a:ext cx="3543995"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Unidade </a:t>
            </a:r>
            <a:r>
              <a:rPr lang="pt-BR" sz="1200" b="1" dirty="0" err="1" smtClean="0">
                <a:solidFill>
                  <a:schemeClr val="tx2"/>
                </a:solidFill>
                <a:latin typeface="EYInterstate Light" panose="02000506000000020004" pitchFamily="2" charset="0"/>
              </a:rPr>
              <a:t>Publicizada</a:t>
            </a:r>
            <a:endParaRPr lang="pt-BR" sz="1200" b="1" dirty="0">
              <a:solidFill>
                <a:schemeClr val="tx2"/>
              </a:solidFill>
              <a:latin typeface="EYInterstate Light" panose="02000506000000020004" pitchFamily="2" charset="0"/>
            </a:endParaRPr>
          </a:p>
        </p:txBody>
      </p:sp>
      <p:sp>
        <p:nvSpPr>
          <p:cNvPr id="54" name="Oval 53"/>
          <p:cNvSpPr/>
          <p:nvPr/>
        </p:nvSpPr>
        <p:spPr>
          <a:xfrm>
            <a:off x="1589282" y="3409640"/>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2</a:t>
            </a:r>
            <a:endParaRPr lang="pt-BR" sz="1200" b="1" dirty="0">
              <a:solidFill>
                <a:schemeClr val="tx2"/>
              </a:solidFill>
              <a:latin typeface="EYInterstate Light" panose="02000506000000020004" pitchFamily="2" charset="0"/>
            </a:endParaRPr>
          </a:p>
        </p:txBody>
      </p:sp>
      <p:cxnSp>
        <p:nvCxnSpPr>
          <p:cNvPr id="55" name="Straight Connector 54"/>
          <p:cNvCxnSpPr>
            <a:stCxn id="54" idx="6"/>
            <a:endCxn id="56" idx="1"/>
          </p:cNvCxnSpPr>
          <p:nvPr/>
        </p:nvCxnSpPr>
        <p:spPr>
          <a:xfrm>
            <a:off x="1834902" y="3526598"/>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328714" y="3409640"/>
            <a:ext cx="3529825"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Secretaria Contratante</a:t>
            </a:r>
            <a:endParaRPr lang="pt-BR" sz="1200" b="1" dirty="0">
              <a:solidFill>
                <a:schemeClr val="tx2"/>
              </a:solidFill>
              <a:latin typeface="EYInterstate Light" panose="02000506000000020004" pitchFamily="2" charset="0"/>
            </a:endParaRPr>
          </a:p>
        </p:txBody>
      </p:sp>
      <p:sp>
        <p:nvSpPr>
          <p:cNvPr id="57" name="Oval 56"/>
          <p:cNvSpPr/>
          <p:nvPr/>
        </p:nvSpPr>
        <p:spPr>
          <a:xfrm>
            <a:off x="1582187" y="3842817"/>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3</a:t>
            </a:r>
            <a:endParaRPr lang="pt-BR" sz="1200" b="1" dirty="0">
              <a:solidFill>
                <a:schemeClr val="tx2"/>
              </a:solidFill>
              <a:latin typeface="EYInterstate Light" panose="02000506000000020004" pitchFamily="2" charset="0"/>
            </a:endParaRPr>
          </a:p>
        </p:txBody>
      </p:sp>
      <p:cxnSp>
        <p:nvCxnSpPr>
          <p:cNvPr id="58" name="Straight Connector 57"/>
          <p:cNvCxnSpPr>
            <a:stCxn id="57" idx="6"/>
            <a:endCxn id="59" idx="1"/>
          </p:cNvCxnSpPr>
          <p:nvPr/>
        </p:nvCxnSpPr>
        <p:spPr>
          <a:xfrm>
            <a:off x="1827807" y="3959775"/>
            <a:ext cx="493813"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2321620" y="3842817"/>
            <a:ext cx="3536920"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Serviço </a:t>
            </a:r>
            <a:r>
              <a:rPr lang="pt-BR" sz="1200" b="1" dirty="0" err="1" smtClean="0">
                <a:solidFill>
                  <a:schemeClr val="tx2"/>
                </a:solidFill>
                <a:latin typeface="EYInterstate Light" panose="02000506000000020004" pitchFamily="2" charset="0"/>
              </a:rPr>
              <a:t>Publicizado</a:t>
            </a:r>
            <a:endParaRPr lang="pt-BR" sz="1200" b="1" dirty="0">
              <a:solidFill>
                <a:schemeClr val="tx2"/>
              </a:solidFill>
              <a:latin typeface="EYInterstate Light" panose="02000506000000020004" pitchFamily="2" charset="0"/>
            </a:endParaRPr>
          </a:p>
        </p:txBody>
      </p:sp>
      <p:sp>
        <p:nvSpPr>
          <p:cNvPr id="60" name="Oval 59"/>
          <p:cNvSpPr/>
          <p:nvPr/>
        </p:nvSpPr>
        <p:spPr>
          <a:xfrm>
            <a:off x="1585725" y="4292941"/>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4</a:t>
            </a:r>
            <a:endParaRPr lang="pt-BR" sz="1200" b="1" dirty="0">
              <a:solidFill>
                <a:schemeClr val="tx2"/>
              </a:solidFill>
              <a:latin typeface="EYInterstate Light" panose="02000506000000020004" pitchFamily="2" charset="0"/>
            </a:endParaRPr>
          </a:p>
        </p:txBody>
      </p:sp>
      <p:cxnSp>
        <p:nvCxnSpPr>
          <p:cNvPr id="61" name="Straight Connector 60"/>
          <p:cNvCxnSpPr>
            <a:stCxn id="60" idx="6"/>
            <a:endCxn id="62" idx="1"/>
          </p:cNvCxnSpPr>
          <p:nvPr/>
        </p:nvCxnSpPr>
        <p:spPr>
          <a:xfrm>
            <a:off x="1831345" y="4409899"/>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325157" y="4292941"/>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Número do Processo de </a:t>
            </a:r>
            <a:r>
              <a:rPr lang="pt-BR" sz="1200" b="1" dirty="0" err="1" smtClean="0">
                <a:solidFill>
                  <a:schemeClr val="tx2"/>
                </a:solidFill>
                <a:latin typeface="EYInterstate Light" panose="02000506000000020004" pitchFamily="2" charset="0"/>
              </a:rPr>
              <a:t>Publicização</a:t>
            </a:r>
            <a:endParaRPr lang="pt-BR" sz="1200" b="1" dirty="0">
              <a:solidFill>
                <a:schemeClr val="tx2"/>
              </a:solidFill>
              <a:latin typeface="EYInterstate Light" panose="02000506000000020004" pitchFamily="2" charset="0"/>
            </a:endParaRPr>
          </a:p>
        </p:txBody>
      </p:sp>
      <p:sp>
        <p:nvSpPr>
          <p:cNvPr id="63" name="Oval 62"/>
          <p:cNvSpPr/>
          <p:nvPr/>
        </p:nvSpPr>
        <p:spPr>
          <a:xfrm>
            <a:off x="1580416" y="470649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5</a:t>
            </a:r>
            <a:endParaRPr lang="pt-BR" sz="1200" b="1" dirty="0">
              <a:solidFill>
                <a:schemeClr val="tx2"/>
              </a:solidFill>
              <a:latin typeface="EYInterstate Light" panose="02000506000000020004" pitchFamily="2" charset="0"/>
            </a:endParaRPr>
          </a:p>
        </p:txBody>
      </p:sp>
      <p:cxnSp>
        <p:nvCxnSpPr>
          <p:cNvPr id="64" name="Straight Connector 63"/>
          <p:cNvCxnSpPr>
            <a:stCxn id="63" idx="6"/>
            <a:endCxn id="65" idx="1"/>
          </p:cNvCxnSpPr>
          <p:nvPr/>
        </p:nvCxnSpPr>
        <p:spPr>
          <a:xfrm>
            <a:off x="1826036" y="4823456"/>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2319848" y="4706498"/>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Ofício Manifestação de Interesse</a:t>
            </a:r>
            <a:endParaRPr lang="pt-BR" sz="1200" b="1" dirty="0">
              <a:solidFill>
                <a:schemeClr val="tx2"/>
              </a:solidFill>
              <a:latin typeface="EYInterstate Light" panose="02000506000000020004" pitchFamily="2" charset="0"/>
            </a:endParaRPr>
          </a:p>
        </p:txBody>
      </p:sp>
      <p:sp>
        <p:nvSpPr>
          <p:cNvPr id="66" name="Oval 65"/>
          <p:cNvSpPr/>
          <p:nvPr/>
        </p:nvSpPr>
        <p:spPr>
          <a:xfrm>
            <a:off x="1583954" y="5167918"/>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a:solidFill>
                  <a:schemeClr val="tx2"/>
                </a:solidFill>
                <a:latin typeface="EYInterstate Light" panose="02000506000000020004" pitchFamily="2" charset="0"/>
              </a:rPr>
              <a:t>6</a:t>
            </a:r>
            <a:endParaRPr lang="pt-BR" sz="1200" b="1" dirty="0">
              <a:solidFill>
                <a:schemeClr val="tx2"/>
              </a:solidFill>
              <a:latin typeface="EYInterstate Light" panose="02000506000000020004" pitchFamily="2" charset="0"/>
            </a:endParaRPr>
          </a:p>
        </p:txBody>
      </p:sp>
      <p:cxnSp>
        <p:nvCxnSpPr>
          <p:cNvPr id="67" name="Straight Connector 66"/>
          <p:cNvCxnSpPr>
            <a:stCxn id="66" idx="6"/>
            <a:endCxn id="68" idx="1"/>
          </p:cNvCxnSpPr>
          <p:nvPr/>
        </p:nvCxnSpPr>
        <p:spPr>
          <a:xfrm>
            <a:off x="1829574" y="5284876"/>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323386" y="5167918"/>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Portaria de designação da Comissão</a:t>
            </a:r>
            <a:endParaRPr lang="pt-BR" sz="1200" b="1" dirty="0">
              <a:solidFill>
                <a:schemeClr val="tx2"/>
              </a:solidFill>
              <a:latin typeface="EYInterstate Light" panose="02000506000000020004" pitchFamily="2" charset="0"/>
            </a:endParaRPr>
          </a:p>
        </p:txBody>
      </p:sp>
      <p:sp>
        <p:nvSpPr>
          <p:cNvPr id="69" name="Oval 68"/>
          <p:cNvSpPr/>
          <p:nvPr/>
        </p:nvSpPr>
        <p:spPr>
          <a:xfrm>
            <a:off x="1587492" y="5788834"/>
            <a:ext cx="245620" cy="233916"/>
          </a:xfrm>
          <a:prstGeom prst="ellipse">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050" b="1" dirty="0" smtClean="0">
                <a:solidFill>
                  <a:schemeClr val="tx2"/>
                </a:solidFill>
                <a:latin typeface="EYInterstate Light" panose="02000506000000020004" pitchFamily="2" charset="0"/>
              </a:rPr>
              <a:t>7</a:t>
            </a:r>
            <a:endParaRPr lang="pt-BR" sz="1200" b="1" dirty="0">
              <a:solidFill>
                <a:schemeClr val="tx2"/>
              </a:solidFill>
              <a:latin typeface="EYInterstate Light" panose="02000506000000020004" pitchFamily="2" charset="0"/>
            </a:endParaRPr>
          </a:p>
        </p:txBody>
      </p:sp>
      <p:cxnSp>
        <p:nvCxnSpPr>
          <p:cNvPr id="70" name="Straight Connector 69"/>
          <p:cNvCxnSpPr>
            <a:stCxn id="69" idx="6"/>
            <a:endCxn id="71" idx="1"/>
          </p:cNvCxnSpPr>
          <p:nvPr/>
        </p:nvCxnSpPr>
        <p:spPr>
          <a:xfrm>
            <a:off x="1833112" y="5905792"/>
            <a:ext cx="493812"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326924" y="5788834"/>
            <a:ext cx="3533383" cy="233916"/>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pt-BR" sz="1200" b="1" dirty="0" smtClean="0">
                <a:solidFill>
                  <a:schemeClr val="tx2"/>
                </a:solidFill>
                <a:latin typeface="EYInterstate Light" panose="02000506000000020004" pitchFamily="2" charset="0"/>
              </a:rPr>
              <a:t>Membros da Comissão</a:t>
            </a:r>
            <a:endParaRPr lang="pt-BR" sz="1200" b="1" dirty="0">
              <a:solidFill>
                <a:schemeClr val="tx2"/>
              </a:solidFill>
              <a:latin typeface="EYInterstate Light" panose="02000506000000020004" pitchFamily="2" charset="0"/>
            </a:endParaRPr>
          </a:p>
        </p:txBody>
      </p:sp>
      <p:sp>
        <p:nvSpPr>
          <p:cNvPr id="75" name="TextBox 74"/>
          <p:cNvSpPr txBox="1"/>
          <p:nvPr/>
        </p:nvSpPr>
        <p:spPr>
          <a:xfrm>
            <a:off x="1491382" y="7097892"/>
            <a:ext cx="3875236" cy="15465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pt-BR" sz="900" dirty="0">
                <a:latin typeface="EYInterstate Light" panose="02000506000000020004" pitchFamily="2" charset="0"/>
              </a:rPr>
              <a:t>F</a:t>
            </a:r>
            <a:r>
              <a:rPr lang="pt-BR" sz="900" dirty="0" smtClean="0">
                <a:latin typeface="EYInterstate Light" panose="02000506000000020004" pitchFamily="2" charset="0"/>
              </a:rPr>
              <a:t>igura </a:t>
            </a:r>
            <a:r>
              <a:rPr lang="pt-BR" sz="900" dirty="0">
                <a:latin typeface="EYInterstate Light" panose="02000506000000020004" pitchFamily="2" charset="0"/>
              </a:rPr>
              <a:t>4</a:t>
            </a:r>
            <a:r>
              <a:rPr lang="pt-BR" sz="900" dirty="0" smtClean="0">
                <a:latin typeface="EYInterstate Light" panose="02000506000000020004" pitchFamily="2" charset="0"/>
              </a:rPr>
              <a:t> – Introdução</a:t>
            </a:r>
          </a:p>
        </p:txBody>
      </p:sp>
      <p:cxnSp>
        <p:nvCxnSpPr>
          <p:cNvPr id="78" name="Straight Connector 77"/>
          <p:cNvCxnSpPr/>
          <p:nvPr/>
        </p:nvCxnSpPr>
        <p:spPr>
          <a:xfrm flipH="1">
            <a:off x="209457" y="6755876"/>
            <a:ext cx="524190" cy="0"/>
          </a:xfrm>
          <a:prstGeom prst="line">
            <a:avLst/>
          </a:prstGeom>
          <a:ln w="254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18000" y="6054282"/>
            <a:ext cx="6840000" cy="750068"/>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1200" dirty="0">
              <a:solidFill>
                <a:schemeClr val="tx1"/>
              </a:solidFill>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4" y="6126248"/>
            <a:ext cx="6479932" cy="79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266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EY_regular_presentation">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47961</TotalTime>
  <Words>3791</Words>
  <Application>Microsoft Office PowerPoint</Application>
  <PresentationFormat>Apresentação na tela (4:3)</PresentationFormat>
  <Paragraphs>715</Paragraphs>
  <Slides>31</Slides>
  <Notes>2</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EY_regular_presentation</vt:lpstr>
      <vt:lpstr>Apresentação do PowerPoint</vt:lpstr>
      <vt:lpstr>Índice</vt:lpstr>
      <vt:lpstr>Apresentação do PowerPoint</vt:lpstr>
      <vt:lpstr>1. Introdução</vt:lpstr>
      <vt:lpstr>Apresentação do PowerPoint</vt:lpstr>
      <vt:lpstr>Apresentação do PowerPoint</vt:lpstr>
      <vt:lpstr>2. Acessando a Ferramenta Gestão do Ciclo de Vida do Contrato</vt:lpstr>
      <vt:lpstr>2. Acessando a Ferramenta Gestão do Ciclo de Vida do Contrato</vt:lpstr>
      <vt:lpstr>2. Acessando a Ferramenta Gestão do Ciclo de Vida do Contrato</vt:lpstr>
      <vt:lpstr>2. Acessando a Ferramenta Gestão do Ciclo de Vida do Contrato</vt:lpstr>
      <vt:lpstr>2. Acessando a Ferramenta Gestão do Ciclo de Vida do Contrato</vt:lpstr>
      <vt:lpstr>2. Acessando a Ferramenta Gestão do Ciclo de Vida do Contrato</vt:lpstr>
      <vt:lpstr>2. Acessando a Ferramenta Gestão do Ciclo de Vida do Contrato</vt:lpstr>
      <vt:lpstr>2. Acessando a Ferramenta Gestão do Ciclo de Vida do Contrato</vt:lpstr>
      <vt:lpstr>2. Acessando a Ferramenta Gestão do Ciclo de Vida do Contrato</vt:lpstr>
      <vt:lpstr>2. Acessando a Ferramenta Gestão do Ciclo de Vida do Contrato</vt:lpstr>
      <vt:lpstr>2. Acessando a Ferramenta Gestão do Ciclo de Vida do Contrato</vt:lpstr>
      <vt:lpstr>2. Acessando a Ferramenta Acompanhamento do Ciclo de Vida do Contrato</vt:lpstr>
      <vt:lpstr>2. Acessando a Ferramenta Acompanhamento do Ciclo de Vida do Contrato</vt:lpstr>
      <vt:lpstr>Apresentação do PowerPoint</vt:lpstr>
      <vt:lpstr>3. Acessando a Ferramenta Avaliação da Capacidade de Gestão da OS</vt:lpstr>
      <vt:lpstr>3. Acessando a Ferramenta  Avaliação da Capacidade de Gestão da OS</vt:lpstr>
      <vt:lpstr>3. Acessando a Ferramenta  Avaliação da Capacidade de Gestão da OS</vt:lpstr>
      <vt:lpstr>3. Acessando a Ferramenta  Avaliação da Capacidade de Gestão da OS</vt:lpstr>
      <vt:lpstr>3. Acessando a Ferramenta Avaliação da Capacidade de Gestão da OS</vt:lpstr>
      <vt:lpstr>3. Acessando a Ferramenta Avaliação da Capacidade de Gestão da OS</vt:lpstr>
      <vt:lpstr>3. Acessando a Ferramenta Avaliação da Capacidade de Gestão da OS</vt:lpstr>
      <vt:lpstr>3. Acessando a Ferramenta Avaliação da Capacidade de Gestão da OS</vt:lpstr>
      <vt:lpstr>3. Acessando a Ferramenta Avaliação da Capacidade de Gestão da OS</vt:lpstr>
      <vt:lpstr>3. Acessando a Ferramenta Avaliação da Capacidade de Gestão da OS</vt:lpstr>
      <vt:lpstr>Apresentação do PowerPoint</vt:lpstr>
    </vt:vector>
  </TitlesOfParts>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dc:title>
  <dc:creator>Alexandre C Rugerio</dc:creator>
  <cp:lastModifiedBy>Cleber Barros</cp:lastModifiedBy>
  <cp:revision>1424</cp:revision>
  <cp:lastPrinted>2015-07-10T20:40:34Z</cp:lastPrinted>
  <dcterms:created xsi:type="dcterms:W3CDTF">2013-05-21T19:20:14Z</dcterms:created>
  <dcterms:modified xsi:type="dcterms:W3CDTF">2016-07-12T14:52:00Z</dcterms:modified>
</cp:coreProperties>
</file>